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78" r:id="rId2"/>
  </p:sldMasterIdLst>
  <p:notesMasterIdLst>
    <p:notesMasterId r:id="rId33"/>
  </p:notesMasterIdLst>
  <p:sldIdLst>
    <p:sldId id="296" r:id="rId3"/>
    <p:sldId id="298" r:id="rId4"/>
    <p:sldId id="297" r:id="rId5"/>
    <p:sldId id="299" r:id="rId6"/>
    <p:sldId id="293" r:id="rId7"/>
    <p:sldId id="294" r:id="rId8"/>
    <p:sldId id="300" r:id="rId9"/>
    <p:sldId id="301" r:id="rId10"/>
    <p:sldId id="303" r:id="rId11"/>
    <p:sldId id="302" r:id="rId12"/>
    <p:sldId id="307" r:id="rId13"/>
    <p:sldId id="304" r:id="rId14"/>
    <p:sldId id="308" r:id="rId15"/>
    <p:sldId id="310" r:id="rId16"/>
    <p:sldId id="306" r:id="rId17"/>
    <p:sldId id="312" r:id="rId18"/>
    <p:sldId id="291" r:id="rId19"/>
    <p:sldId id="313" r:id="rId20"/>
    <p:sldId id="305" r:id="rId21"/>
    <p:sldId id="314" r:id="rId22"/>
    <p:sldId id="315" r:id="rId23"/>
    <p:sldId id="316" r:id="rId24"/>
    <p:sldId id="317" r:id="rId25"/>
    <p:sldId id="319" r:id="rId26"/>
    <p:sldId id="320" r:id="rId27"/>
    <p:sldId id="318" r:id="rId28"/>
    <p:sldId id="324" r:id="rId29"/>
    <p:sldId id="321" r:id="rId30"/>
    <p:sldId id="322" r:id="rId31"/>
    <p:sldId id="290" r:id="rId3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000099"/>
    <a:srgbClr val="08080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37" autoAdjust="0"/>
    <p:restoredTop sz="94670" autoAdjust="0"/>
  </p:normalViewPr>
  <p:slideViewPr>
    <p:cSldViewPr>
      <p:cViewPr>
        <p:scale>
          <a:sx n="66" d="100"/>
          <a:sy n="66" d="100"/>
        </p:scale>
        <p:origin x="-1500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5CC576A0-A9CB-463F-9753-7162A596854A}" type="datetimeFigureOut">
              <a:rPr lang="ru-RU"/>
              <a:pPr>
                <a:defRPr/>
              </a:pPr>
              <a:t>26.11.2012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F5E611E6-4051-48AA-88D8-0FEE4A76D8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E611E6-4051-48AA-88D8-0FEE4A76D8F2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E611E6-4051-48AA-88D8-0FEE4A76D8F2}" type="slidenum">
              <a:rPr lang="ru-RU" smtClean="0"/>
              <a:pPr>
                <a:defRPr/>
              </a:pPr>
              <a:t>20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FCEAFE-736A-47F5-9294-BC984658C8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8978FD-8255-4F2D-90E4-59CAAC41AC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94513" y="214313"/>
            <a:ext cx="1817687" cy="60944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439863" y="214313"/>
            <a:ext cx="5302250" cy="60944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6890E5-51CD-4126-9176-D7B27BEA27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5194300"/>
            <a:ext cx="7467600" cy="914400"/>
          </a:xfrm>
        </p:spPr>
        <p:txBody>
          <a:bodyPr anchor="b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" y="6032500"/>
            <a:ext cx="6400800" cy="7493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spcBef>
                <a:spcPct val="0"/>
              </a:spcBef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spcBef>
                <a:spcPct val="0"/>
              </a:spcBef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spcBef>
                <a:spcPct val="0"/>
              </a:spcBef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B9106D39-1B11-4BBD-AF8E-2897640833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4FBD64-8B22-4067-97E1-3A13B8ED6E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F57072-B939-4149-BE79-45360071C1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447800"/>
            <a:ext cx="38862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24400" y="1447800"/>
            <a:ext cx="38862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9B324C-88CD-4339-9900-A02C6B5E88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D2A399-B318-46D6-AE89-83C4CAB1FD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7F4AF-C1D1-44B4-BF4C-33FF2E3537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A0B5B-563A-44B7-A2AC-43BED86C67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D64041-C68E-4596-B7FA-6E8E91C975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EA0B89-968B-44DB-8400-89675CD852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E998BE-535B-40EF-944E-11FC2D5416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16C77A-AC37-47A8-8F11-F2835E5D1D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2400"/>
            <a:ext cx="1981200" cy="5867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7912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C94BAA-1FB2-44B7-AD6E-392A05C80F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924800" cy="1066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685800" y="1447800"/>
            <a:ext cx="7924800" cy="45720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5B1D8C-3315-464F-AC38-EE37D0D88A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E7B20F-122D-4778-9456-F06517A1CE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9863" y="1709738"/>
            <a:ext cx="3559175" cy="45989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51438" y="1709738"/>
            <a:ext cx="3560762" cy="45989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699E72-C675-4768-B355-1C7E182F6E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132EDD-2DCD-4093-97B6-A61D2AF608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5A90D-D04A-4811-AF50-85FAF76CE2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FD81F2-F394-472D-AE6C-3CFAFB2CB0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AFE185-C304-4B71-8C84-4520AB3D83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CF0AA3-5788-4FB8-8A13-8D163B74C0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39863" y="214313"/>
            <a:ext cx="72723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39863" y="1709738"/>
            <a:ext cx="7272337" cy="4598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29650" y="6237288"/>
            <a:ext cx="576263" cy="38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2000" b="1">
                <a:solidFill>
                  <a:srgbClr val="FFFFFF"/>
                </a:solidFill>
                <a:cs typeface="+mn-cs"/>
              </a:defRPr>
            </a:lvl1pPr>
          </a:lstStyle>
          <a:p>
            <a:pPr>
              <a:defRPr/>
            </a:pPr>
            <a:fld id="{61EB8F1B-4281-447F-A21A-B53C24C72C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89" r:id="rId2"/>
    <p:sldLayoutId id="2147483688" r:id="rId3"/>
    <p:sldLayoutId id="2147483687" r:id="rId4"/>
    <p:sldLayoutId id="2147483686" r:id="rId5"/>
    <p:sldLayoutId id="2147483685" r:id="rId6"/>
    <p:sldLayoutId id="2147483684" r:id="rId7"/>
    <p:sldLayoutId id="2147483683" r:id="rId8"/>
    <p:sldLayoutId id="2147483682" r:id="rId9"/>
    <p:sldLayoutId id="2147483681" r:id="rId10"/>
    <p:sldLayoutId id="2147483680" r:id="rId11"/>
  </p:sldLayoutIdLst>
  <p:transition>
    <p:fade thruBlk="1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924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Заголовок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9248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7510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172200"/>
            <a:ext cx="154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50000"/>
              </a:spcBef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510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38400" y="6172200"/>
            <a:ext cx="408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50000"/>
              </a:spcBef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51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172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DB9A3856-ACEF-40F4-BEED-743F98E976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2" r:id="rId1"/>
    <p:sldLayoutId id="2147483701" r:id="rId2"/>
    <p:sldLayoutId id="2147483700" r:id="rId3"/>
    <p:sldLayoutId id="2147483699" r:id="rId4"/>
    <p:sldLayoutId id="2147483698" r:id="rId5"/>
    <p:sldLayoutId id="2147483697" r:id="rId6"/>
    <p:sldLayoutId id="2147483696" r:id="rId7"/>
    <p:sldLayoutId id="2147483695" r:id="rId8"/>
    <p:sldLayoutId id="2147483694" r:id="rId9"/>
    <p:sldLayoutId id="2147483693" r:id="rId10"/>
    <p:sldLayoutId id="2147483692" r:id="rId11"/>
    <p:sldLayoutId id="2147483691" r:id="rId12"/>
  </p:sldLayoutIdLst>
  <p:transition>
    <p:fade thruBlk="1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5621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1981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438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8956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3528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10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bugabooks.com/book/304-yekonomika-truda-yekonomicheskaya-teoriya-truda/79-profsoyuzy.htmlhttp:/bugabooks.com/book/304-yekonomika-truda-yekonomicheskaya-teoriya-truda/79-profsoyuzy.html" TargetMode="External"/><Relationship Id="rId2" Type="http://schemas.openxmlformats.org/officeDocument/2006/relationships/hyperlink" Target="http://www.krugosvet.ru/enc/gumanitarnye_nauki/ekonomika_i_pravo/HIKS_DZHON_RICHARD.html?page=0,0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n-mir.org/index.php?option=com_content&amp;task=view&amp;id=162&amp;Itemid=32/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gallery.economicus.ru/cgi-bin/frame_rightn.pl?type=in&amp;links=./in/hicks/critics/hicks_c1.txt&amp;img=critic.gif&amp;name=hicks/" TargetMode="External"/><Relationship Id="rId2" Type="http://schemas.openxmlformats.org/officeDocument/2006/relationships/hyperlink" Target="http://economicus.ru/site/grebenikov/E_Macro/chap14/14_3/14_3_1_1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nventech.ru/lib/macro/macro-0048/" TargetMode="External"/><Relationship Id="rId5" Type="http://schemas.openxmlformats.org/officeDocument/2006/relationships/hyperlink" Target="http://dic.academic.ru/dic.nsf/econ_dict/21209/" TargetMode="External"/><Relationship Id="rId4" Type="http://schemas.openxmlformats.org/officeDocument/2006/relationships/hyperlink" Target="http://1pixel.ru/view_hudo.php?id=21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28794" y="4929198"/>
            <a:ext cx="5143536" cy="1752600"/>
          </a:xfrm>
        </p:spPr>
        <p:txBody>
          <a:bodyPr/>
          <a:lstStyle/>
          <a:p>
            <a:r>
              <a:rPr lang="ru-RU" b="1" dirty="0" smtClean="0"/>
              <a:t>Сэр Джон Ричард </a:t>
            </a:r>
            <a:r>
              <a:rPr lang="ru-RU" b="1" dirty="0" err="1" smtClean="0"/>
              <a:t>Хикс</a:t>
            </a:r>
            <a:r>
              <a:rPr lang="ru-RU" dirty="0" smtClean="0"/>
              <a:t> (1904-1989)</a:t>
            </a:r>
            <a:endParaRPr lang="ru-RU" dirty="0"/>
          </a:p>
        </p:txBody>
      </p:sp>
      <p:pic>
        <p:nvPicPr>
          <p:cNvPr id="1026" name="Picture 2" descr="http://img0.liveinternet.ru/images/attach/c/2/73/152/73152568_hick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214290"/>
            <a:ext cx="3500462" cy="473035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4429132"/>
            <a:ext cx="22145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/>
              <a:t>Подготовил: </a:t>
            </a:r>
            <a:r>
              <a:rPr lang="ru-RU" b="1" i="1" dirty="0" err="1" smtClean="0"/>
              <a:t>Борушко</a:t>
            </a:r>
            <a:r>
              <a:rPr lang="ru-RU" b="1" i="1" dirty="0" smtClean="0"/>
              <a:t> Александр, ЭТ-31</a:t>
            </a:r>
            <a:endParaRPr lang="ru-RU" b="1" i="1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Нейтральность технического прогресса по Хиксу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 smtClean="0"/>
              <a:t>Если технический прогресс не изменяет функциональное распределение национального дохода между трудом и капиталом (</a:t>
            </a:r>
            <a:r>
              <a:rPr lang="ru-RU" sz="2000" i="1" dirty="0" err="1" smtClean="0"/>
              <a:t>r</a:t>
            </a:r>
            <a:r>
              <a:rPr lang="ru-RU" sz="2000" i="1" dirty="0" smtClean="0"/>
              <a:t>*K</a:t>
            </a:r>
            <a:r>
              <a:rPr lang="ru-RU" sz="2000" dirty="0" smtClean="0"/>
              <a:t>/</a:t>
            </a:r>
            <a:r>
              <a:rPr lang="en-US" sz="2000" dirty="0" smtClean="0"/>
              <a:t>W*</a:t>
            </a:r>
            <a:r>
              <a:rPr lang="en-US" sz="2000" i="1" dirty="0" smtClean="0"/>
              <a:t>N</a:t>
            </a:r>
            <a:r>
              <a:rPr lang="ru-RU" sz="2000" dirty="0" smtClean="0"/>
              <a:t>= </a:t>
            </a:r>
            <a:r>
              <a:rPr lang="ru-RU" sz="2000" dirty="0" err="1" smtClean="0"/>
              <a:t>const</a:t>
            </a:r>
            <a:r>
              <a:rPr lang="ru-RU" sz="2000" dirty="0" smtClean="0"/>
              <a:t>), то его называют нейтральным. </a:t>
            </a:r>
            <a:endParaRPr lang="en-US" sz="2000" dirty="0" smtClean="0"/>
          </a:p>
          <a:p>
            <a:r>
              <a:rPr lang="ru-RU" sz="2000" dirty="0" smtClean="0"/>
              <a:t>Отношение </a:t>
            </a:r>
            <a:r>
              <a:rPr lang="en-US" sz="2000" i="1" dirty="0" err="1" smtClean="0"/>
              <a:t>r</a:t>
            </a:r>
            <a:r>
              <a:rPr lang="en-US" sz="2000" i="1" baseline="-25000" dirty="0" err="1" smtClean="0"/>
              <a:t>t</a:t>
            </a:r>
            <a:r>
              <a:rPr lang="ru-RU" sz="2000" i="1" baseline="-25000" dirty="0" smtClean="0"/>
              <a:t>*</a:t>
            </a:r>
            <a:r>
              <a:rPr lang="en-US" sz="2000" i="1" dirty="0" smtClean="0"/>
              <a:t>K</a:t>
            </a:r>
            <a:r>
              <a:rPr lang="en-US" sz="2000" i="1" baseline="-25000" dirty="0" smtClean="0"/>
              <a:t>t</a:t>
            </a:r>
            <a:r>
              <a:rPr lang="en-US" sz="2000" dirty="0" smtClean="0"/>
              <a:t>/</a:t>
            </a:r>
            <a:r>
              <a:rPr lang="en-US" sz="2000" i="1" dirty="0" smtClean="0"/>
              <a:t>w</a:t>
            </a:r>
            <a:r>
              <a:rPr lang="en-US" sz="2000" i="1" baseline="-25000" dirty="0" smtClean="0"/>
              <a:t>t</a:t>
            </a:r>
            <a:r>
              <a:rPr lang="ru-RU" sz="2000" i="1" baseline="-25000" dirty="0" smtClean="0"/>
              <a:t>*</a:t>
            </a:r>
            <a:r>
              <a:rPr lang="en-US" sz="2000" i="1" dirty="0" err="1" smtClean="0"/>
              <a:t>N</a:t>
            </a:r>
            <a:r>
              <a:rPr lang="en-US" sz="2000" i="1" baseline="-25000" dirty="0" err="1" smtClean="0"/>
              <a:t>t</a:t>
            </a:r>
            <a:r>
              <a:rPr lang="en-US" sz="2000" dirty="0" smtClean="0"/>
              <a:t> = const, </a:t>
            </a:r>
            <a:r>
              <a:rPr lang="ru-RU" sz="2000" dirty="0" smtClean="0"/>
              <a:t>если </a:t>
            </a:r>
            <a:r>
              <a:rPr lang="en-US" sz="2000" i="1" dirty="0" smtClean="0"/>
              <a:t>K</a:t>
            </a:r>
            <a:r>
              <a:rPr lang="en-US" sz="2000" i="1" baseline="-25000" dirty="0" smtClean="0"/>
              <a:t>t</a:t>
            </a:r>
            <a:r>
              <a:rPr lang="en-US" sz="2000" dirty="0" smtClean="0"/>
              <a:t>/</a:t>
            </a:r>
            <a:r>
              <a:rPr lang="en-US" sz="2000" i="1" dirty="0" err="1" smtClean="0"/>
              <a:t>N</a:t>
            </a:r>
            <a:r>
              <a:rPr lang="en-US" sz="2000" i="1" baseline="-25000" dirty="0" err="1" smtClean="0"/>
              <a:t>t</a:t>
            </a:r>
            <a:r>
              <a:rPr lang="en-US" sz="2000" dirty="0" smtClean="0"/>
              <a:t> = const </a:t>
            </a:r>
            <a:r>
              <a:rPr lang="ru-RU" sz="2000" dirty="0" smtClean="0"/>
              <a:t>и </a:t>
            </a:r>
            <a:r>
              <a:rPr lang="en-US" sz="2000" i="1" dirty="0" err="1" smtClean="0"/>
              <a:t>r</a:t>
            </a:r>
            <a:r>
              <a:rPr lang="en-US" sz="2000" i="1" baseline="-25000" dirty="0" err="1" smtClean="0"/>
              <a:t>t</a:t>
            </a:r>
            <a:r>
              <a:rPr lang="en-US" sz="2000" dirty="0" smtClean="0"/>
              <a:t>/</a:t>
            </a:r>
            <a:r>
              <a:rPr lang="en-US" sz="2000" i="1" dirty="0" smtClean="0"/>
              <a:t>W</a:t>
            </a:r>
            <a:r>
              <a:rPr lang="en-US" sz="2000" i="1" baseline="-25000" dirty="0" smtClean="0"/>
              <a:t>t</a:t>
            </a:r>
            <a:r>
              <a:rPr lang="en-US" sz="2000" dirty="0" smtClean="0"/>
              <a:t> = const.</a:t>
            </a:r>
          </a:p>
          <a:p>
            <a:r>
              <a:rPr lang="ru-RU" sz="2000" dirty="0" smtClean="0"/>
              <a:t>Следовательно, если с одинаковым темпом растут предельные производительности и труда, и капитала, то из-за того, что    </a:t>
            </a:r>
            <a:r>
              <a:rPr lang="ru-RU" sz="2000" dirty="0" smtClean="0"/>
              <a:t>∂</a:t>
            </a:r>
            <a:r>
              <a:rPr lang="en-US" sz="2000" dirty="0" err="1" smtClean="0"/>
              <a:t>y</a:t>
            </a:r>
            <a:r>
              <a:rPr lang="en-US" sz="2000" baseline="-25000" dirty="0" err="1" smtClean="0"/>
              <a:t>t</a:t>
            </a:r>
            <a:r>
              <a:rPr lang="en-US" sz="2000" dirty="0" smtClean="0"/>
              <a:t>/∂</a:t>
            </a:r>
            <a:r>
              <a:rPr lang="en-US" sz="2000" dirty="0" err="1" smtClean="0"/>
              <a:t>N</a:t>
            </a:r>
            <a:r>
              <a:rPr lang="en-US" sz="2000" baseline="-25000" dirty="0" err="1" smtClean="0"/>
              <a:t>t</a:t>
            </a:r>
            <a:r>
              <a:rPr lang="en-US" sz="2000" dirty="0" smtClean="0"/>
              <a:t>=W</a:t>
            </a:r>
            <a:r>
              <a:rPr lang="en-US" sz="2000" baseline="-25000" dirty="0" smtClean="0"/>
              <a:t>t</a:t>
            </a:r>
            <a:r>
              <a:rPr lang="ru-RU" sz="2000" dirty="0" smtClean="0"/>
              <a:t>  </a:t>
            </a:r>
            <a:r>
              <a:rPr lang="ru-RU" sz="2000" dirty="0" smtClean="0"/>
              <a:t>        и     </a:t>
            </a:r>
            <a:r>
              <a:rPr lang="ru-RU" sz="2000" dirty="0" smtClean="0"/>
              <a:t>∂</a:t>
            </a:r>
            <a:r>
              <a:rPr lang="en-US" sz="2000" dirty="0" err="1" smtClean="0"/>
              <a:t>y</a:t>
            </a:r>
            <a:r>
              <a:rPr lang="en-US" sz="2000" baseline="-25000" dirty="0" err="1" smtClean="0"/>
              <a:t>t</a:t>
            </a:r>
            <a:r>
              <a:rPr lang="en-US" sz="2000" dirty="0" smtClean="0"/>
              <a:t>/∂</a:t>
            </a:r>
            <a:r>
              <a:rPr lang="en-US" sz="2000" dirty="0" smtClean="0"/>
              <a:t>K</a:t>
            </a:r>
            <a:r>
              <a:rPr lang="en-US" sz="2000" baseline="-25000" dirty="0" smtClean="0"/>
              <a:t>t</a:t>
            </a:r>
            <a:r>
              <a:rPr lang="en-US" sz="2000" dirty="0" smtClean="0"/>
              <a:t>=</a:t>
            </a:r>
            <a:r>
              <a:rPr lang="en-US" sz="2000" dirty="0" err="1" smtClean="0"/>
              <a:t>r</a:t>
            </a:r>
            <a:r>
              <a:rPr lang="en-US" sz="2000" baseline="-25000" dirty="0" err="1" smtClean="0"/>
              <a:t>t</a:t>
            </a:r>
            <a:r>
              <a:rPr lang="en-US" sz="2000" dirty="0" smtClean="0"/>
              <a:t>                </a:t>
            </a:r>
            <a:r>
              <a:rPr lang="ru-RU" sz="2000" dirty="0" smtClean="0"/>
              <a:t>пропорция распределения национального дохода не изменяется.</a:t>
            </a:r>
            <a:endParaRPr lang="ru-RU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1928794" y="5000636"/>
            <a:ext cx="477919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080808"/>
                </a:solidFill>
              </a:rPr>
              <a:t>Производственная функция    </a:t>
            </a:r>
          </a:p>
          <a:p>
            <a:r>
              <a:rPr lang="ru-RU" dirty="0" smtClean="0">
                <a:solidFill>
                  <a:srgbClr val="080808"/>
                </a:solidFill>
              </a:rPr>
              <a:t>Технического прогресса: </a:t>
            </a:r>
            <a:r>
              <a:rPr lang="en-US" b="1" i="1" dirty="0" err="1" smtClean="0"/>
              <a:t>Y</a:t>
            </a:r>
            <a:r>
              <a:rPr lang="en-US" b="1" i="1" baseline="-25000" dirty="0" err="1" smtClean="0"/>
              <a:t>t</a:t>
            </a:r>
            <a:r>
              <a:rPr lang="en-US" b="1" i="1" dirty="0" smtClean="0"/>
              <a:t>=(</a:t>
            </a:r>
            <a:r>
              <a:rPr lang="en-US" b="1" i="1" dirty="0" smtClean="0"/>
              <a:t>1+ɳ)</a:t>
            </a:r>
            <a:r>
              <a:rPr lang="en-US" b="1" i="1" baseline="30000" dirty="0" smtClean="0"/>
              <a:t>t</a:t>
            </a:r>
            <a:r>
              <a:rPr lang="en-US" b="1" i="1" dirty="0" smtClean="0"/>
              <a:t>*</a:t>
            </a:r>
            <a:r>
              <a:rPr lang="en-US" b="1" i="1" dirty="0" err="1" smtClean="0"/>
              <a:t>K</a:t>
            </a:r>
            <a:r>
              <a:rPr lang="en-US" b="1" i="1" baseline="-25000" dirty="0" err="1" smtClean="0"/>
              <a:t>t</a:t>
            </a:r>
            <a:r>
              <a:rPr lang="en-US" b="1" i="1" baseline="30000" dirty="0" err="1" smtClean="0"/>
              <a:t>ᾳ</a:t>
            </a:r>
            <a:r>
              <a:rPr lang="en-US" b="1" i="1" dirty="0" smtClean="0"/>
              <a:t>*N</a:t>
            </a:r>
            <a:r>
              <a:rPr lang="en-US" b="1" i="1" baseline="-25000" dirty="0" smtClean="0"/>
              <a:t>t</a:t>
            </a:r>
            <a:r>
              <a:rPr lang="en-US" b="1" i="1" baseline="30000" dirty="0" smtClean="0"/>
              <a:t>1-ᾳ</a:t>
            </a:r>
            <a:endParaRPr lang="ru-RU" b="1" i="1" dirty="0" smtClean="0">
              <a:solidFill>
                <a:srgbClr val="080808"/>
              </a:solidFill>
            </a:endParaRPr>
          </a:p>
          <a:p>
            <a:r>
              <a:rPr lang="en-US" dirty="0" smtClean="0">
                <a:solidFill>
                  <a:srgbClr val="080808"/>
                </a:solidFill>
              </a:rPr>
              <a:t>ɳ</a:t>
            </a:r>
            <a:r>
              <a:rPr lang="ru-RU" dirty="0" smtClean="0">
                <a:solidFill>
                  <a:srgbClr val="080808"/>
                </a:solidFill>
              </a:rPr>
              <a:t> - темп развития технического прогресса</a:t>
            </a:r>
            <a:endParaRPr lang="ru-RU" dirty="0">
              <a:solidFill>
                <a:srgbClr val="080808"/>
              </a:solidFill>
            </a:endParaRPr>
          </a:p>
        </p:txBody>
      </p:sp>
      <p:sp>
        <p:nvSpPr>
          <p:cNvPr id="8" name="Стрелка вправо 7"/>
          <p:cNvSpPr/>
          <p:nvPr/>
        </p:nvSpPr>
        <p:spPr bwMode="auto">
          <a:xfrm>
            <a:off x="642910" y="5214950"/>
            <a:ext cx="928694" cy="428628"/>
          </a:xfrm>
          <a:prstGeom prst="rightArrow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none" strike="noStrike" normalizeH="0" baseline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7924800" cy="1066800"/>
          </a:xfrm>
        </p:spPr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1571612"/>
            <a:ext cx="7924800" cy="457200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285984" y="214290"/>
            <a:ext cx="4814010" cy="923330"/>
          </a:xfrm>
          <a:prstGeom prst="rect">
            <a:avLst/>
          </a:prstGeom>
          <a:noFill/>
          <a:ln>
            <a:solidFill>
              <a:srgbClr val="000099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Утопия </a:t>
            </a:r>
            <a:r>
              <a:rPr lang="ru-RU" sz="54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Хикса</a:t>
            </a:r>
            <a:endParaRPr lang="ru-RU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14414" y="2285992"/>
            <a:ext cx="70009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Предположение о бесклассовом обществе, где любой может стать предпринимателем, обладая необходимыми данными для выполнения предпринимательских функций</a:t>
            </a:r>
            <a:endParaRPr lang="ru-RU" sz="2400" i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«Стоимость и Капитал», (1939)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1571612"/>
            <a:ext cx="7824814" cy="4305312"/>
          </a:xfrm>
        </p:spPr>
        <p:txBody>
          <a:bodyPr/>
          <a:lstStyle/>
          <a:p>
            <a:r>
              <a:rPr lang="ru-RU" sz="2000" dirty="0" smtClean="0"/>
              <a:t>Представляет собой </a:t>
            </a:r>
            <a:r>
              <a:rPr lang="ru-RU" sz="2000" dirty="0" smtClean="0">
                <a:solidFill>
                  <a:srgbClr val="080808"/>
                </a:solidFill>
              </a:rPr>
              <a:t>анализ</a:t>
            </a:r>
            <a:r>
              <a:rPr lang="ru-RU" sz="2000" dirty="0" smtClean="0"/>
              <a:t> </a:t>
            </a:r>
            <a:r>
              <a:rPr lang="ru-RU" sz="2000" dirty="0" smtClean="0">
                <a:solidFill>
                  <a:srgbClr val="080808"/>
                </a:solidFill>
              </a:rPr>
              <a:t>основ неоклассической теории;</a:t>
            </a:r>
          </a:p>
          <a:p>
            <a:r>
              <a:rPr lang="ru-RU" sz="2000" dirty="0" smtClean="0"/>
              <a:t>Закладывает основы современной микроэкономической теории;</a:t>
            </a:r>
          </a:p>
          <a:p>
            <a:r>
              <a:rPr lang="ru-RU" sz="2000" dirty="0" smtClean="0"/>
              <a:t>Основа концепции </a:t>
            </a:r>
            <a:r>
              <a:rPr lang="ru-RU" sz="2000" dirty="0" smtClean="0">
                <a:solidFill>
                  <a:srgbClr val="080808"/>
                </a:solidFill>
              </a:rPr>
              <a:t>«новой экономики благосостояния»;</a:t>
            </a:r>
          </a:p>
          <a:p>
            <a:r>
              <a:rPr lang="ru-RU" sz="2000" dirty="0" smtClean="0"/>
              <a:t>Изложены основы </a:t>
            </a:r>
            <a:r>
              <a:rPr lang="ru-RU" sz="2000" dirty="0" err="1" smtClean="0">
                <a:solidFill>
                  <a:srgbClr val="080808"/>
                </a:solidFill>
              </a:rPr>
              <a:t>ординалистской</a:t>
            </a:r>
            <a:r>
              <a:rPr lang="ru-RU" sz="2000" dirty="0" smtClean="0">
                <a:solidFill>
                  <a:srgbClr val="080808"/>
                </a:solidFill>
              </a:rPr>
              <a:t> теории цен;</a:t>
            </a:r>
          </a:p>
          <a:p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Развивает общую теорию равновесия.</a:t>
            </a:r>
            <a:endParaRPr lang="ru-RU" sz="2000" dirty="0" smtClean="0">
              <a:solidFill>
                <a:srgbClr val="080808"/>
              </a:solidFill>
              <a:effectLst/>
            </a:endParaRPr>
          </a:p>
          <a:p>
            <a:endParaRPr lang="ru-RU" sz="20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Анализ неоклассической теории полезности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447800"/>
            <a:ext cx="8039128" cy="2481266"/>
          </a:xfrm>
        </p:spPr>
        <p:txBody>
          <a:bodyPr/>
          <a:lstStyle/>
          <a:p>
            <a:r>
              <a:rPr lang="ru-RU" dirty="0" smtClean="0"/>
              <a:t>Пересматривает </a:t>
            </a:r>
            <a:r>
              <a:rPr lang="ru-RU" dirty="0" err="1" smtClean="0"/>
              <a:t>кардиналистскую</a:t>
            </a:r>
            <a:r>
              <a:rPr lang="ru-RU" dirty="0" smtClean="0"/>
              <a:t> теорию полезности;</a:t>
            </a:r>
          </a:p>
          <a:p>
            <a:r>
              <a:rPr lang="ru-RU" dirty="0" smtClean="0"/>
              <a:t>Дополняет её «</a:t>
            </a:r>
            <a:r>
              <a:rPr lang="ru-RU" dirty="0" err="1" smtClean="0"/>
              <a:t>паретовской</a:t>
            </a:r>
            <a:r>
              <a:rPr lang="ru-RU" dirty="0" smtClean="0"/>
              <a:t>» кривой безразличия 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429124" y="3929066"/>
            <a:ext cx="47148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chemeClr val="bg1"/>
                </a:solidFill>
              </a:rPr>
              <a:t>убывающая </a:t>
            </a:r>
            <a:r>
              <a:rPr lang="ru-RU" dirty="0" smtClean="0">
                <a:solidFill>
                  <a:schemeClr val="bg1"/>
                </a:solidFill>
              </a:rPr>
              <a:t>предельная норма взаимозаменяемости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3929066"/>
            <a:ext cx="32146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chemeClr val="bg1"/>
                </a:solidFill>
              </a:rPr>
              <a:t>понижающаяся </a:t>
            </a:r>
            <a:r>
              <a:rPr lang="ru-RU" dirty="0" smtClean="0">
                <a:solidFill>
                  <a:schemeClr val="bg1"/>
                </a:solidFill>
              </a:rPr>
              <a:t>предельная полезность</a:t>
            </a:r>
          </a:p>
          <a:p>
            <a:endParaRPr lang="ru-RU" dirty="0"/>
          </a:p>
        </p:txBody>
      </p:sp>
      <p:sp>
        <p:nvSpPr>
          <p:cNvPr id="6" name="Стрелка вправо 5"/>
          <p:cNvSpPr/>
          <p:nvPr/>
        </p:nvSpPr>
        <p:spPr bwMode="auto">
          <a:xfrm>
            <a:off x="3357554" y="4143380"/>
            <a:ext cx="978408" cy="484632"/>
          </a:xfrm>
          <a:prstGeom prst="rightArrow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none" strike="noStrike" normalizeH="0" baseline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Доктрина </a:t>
            </a:r>
            <a:r>
              <a:rPr lang="ru-RU" dirty="0" err="1" smtClean="0"/>
              <a:t>Парето-Хикса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 потребительское поведение ориентировано на получение наивысшего эффекта, максимальной полезности;</a:t>
            </a:r>
          </a:p>
          <a:p>
            <a:r>
              <a:rPr lang="ru-RU" dirty="0" smtClean="0"/>
              <a:t>потребитель выбирает необходимые ему блага, придерживаясь своего, субъективного порядка предпочтения.</a:t>
            </a:r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Вклад в общую теорию равновесия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428736"/>
            <a:ext cx="8786842" cy="4572000"/>
          </a:xfrm>
        </p:spPr>
        <p:txBody>
          <a:bodyPr/>
          <a:lstStyle/>
          <a:p>
            <a:r>
              <a:rPr lang="ru-RU" sz="2000" dirty="0" smtClean="0"/>
              <a:t>Использует «</a:t>
            </a:r>
            <a:r>
              <a:rPr lang="ru-RU" sz="2000" dirty="0" err="1" smtClean="0"/>
              <a:t>Маршаловское</a:t>
            </a:r>
            <a:r>
              <a:rPr lang="ru-RU" sz="2000" dirty="0" smtClean="0"/>
              <a:t>» понятие </a:t>
            </a:r>
            <a:r>
              <a:rPr lang="ru-RU" sz="2000" dirty="0" smtClean="0">
                <a:solidFill>
                  <a:schemeClr val="bg2"/>
                </a:solidFill>
              </a:rPr>
              <a:t>временного равновесия</a:t>
            </a:r>
            <a:r>
              <a:rPr lang="ru-RU" sz="2000" dirty="0" smtClean="0"/>
              <a:t>;</a:t>
            </a:r>
          </a:p>
          <a:p>
            <a:r>
              <a:rPr lang="ru-RU" sz="2000" dirty="0" smtClean="0"/>
              <a:t>Отказывается от деления периодов на долгосрочные, краткосрочные и «однодневные»</a:t>
            </a:r>
          </a:p>
          <a:p>
            <a:r>
              <a:rPr lang="ru-RU" sz="2000" dirty="0" smtClean="0"/>
              <a:t>Рассматривает промежутки времени, на протяжении которых цены в рамках всей системы остаются неизменными. Автор предлагает условно считать такой период </a:t>
            </a:r>
            <a:r>
              <a:rPr lang="ru-RU" sz="2000" dirty="0" smtClean="0">
                <a:solidFill>
                  <a:schemeClr val="bg2"/>
                </a:solidFill>
              </a:rPr>
              <a:t>«недельным»</a:t>
            </a:r>
          </a:p>
          <a:p>
            <a:r>
              <a:rPr lang="ru-RU" sz="2000" dirty="0" smtClean="0"/>
              <a:t>Акцентирует внимание на необходимости изучения капитала с точки зрения </a:t>
            </a:r>
            <a:r>
              <a:rPr lang="ru-RU" sz="2000" dirty="0" smtClean="0">
                <a:solidFill>
                  <a:schemeClr val="bg2"/>
                </a:solidFill>
              </a:rPr>
              <a:t>динамики</a:t>
            </a:r>
          </a:p>
          <a:p>
            <a:r>
              <a:rPr lang="ru-RU" sz="2000" dirty="0" smtClean="0"/>
              <a:t> В точке равновесия предельный предпринимательский доход просто исчезает </a:t>
            </a:r>
            <a:endParaRPr lang="ru-RU" sz="20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Вклад в общую теорию равновесия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071678"/>
            <a:ext cx="4429124" cy="3948122"/>
          </a:xfrm>
        </p:spPr>
        <p:txBody>
          <a:bodyPr/>
          <a:lstStyle/>
          <a:p>
            <a:r>
              <a:rPr lang="ru-RU" sz="2000" dirty="0" smtClean="0"/>
              <a:t>Товарный рынок –</a:t>
            </a:r>
            <a:r>
              <a:rPr lang="en-US" sz="2000" dirty="0" smtClean="0"/>
              <a:t> IS</a:t>
            </a:r>
          </a:p>
          <a:p>
            <a:r>
              <a:rPr lang="ru-RU" sz="2000" dirty="0" smtClean="0"/>
              <a:t>Денежный рынок – </a:t>
            </a:r>
            <a:r>
              <a:rPr lang="en-US" sz="2000" dirty="0" smtClean="0"/>
              <a:t>LM</a:t>
            </a:r>
          </a:p>
          <a:p>
            <a:r>
              <a:rPr lang="en-US" sz="2000" dirty="0" smtClean="0"/>
              <a:t> </a:t>
            </a:r>
            <a:r>
              <a:rPr lang="ru-RU" sz="2000" dirty="0" smtClean="0"/>
              <a:t>Взаимодействуют за исключением случая ликвидной ловушки</a:t>
            </a:r>
          </a:p>
          <a:p>
            <a:r>
              <a:rPr lang="ru-RU" sz="2000" dirty="0" smtClean="0"/>
              <a:t>Модель IS - LM дает возможность оценить совместное влияние монетарной и фискальной политик на макроэкономику</a:t>
            </a:r>
            <a:endParaRPr lang="ru-RU" sz="2000" dirty="0"/>
          </a:p>
        </p:txBody>
      </p:sp>
      <p:pic>
        <p:nvPicPr>
          <p:cNvPr id="43010" name="Picture 2" descr="Равновесие в модели IS-L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00575" y="1428736"/>
            <a:ext cx="4543425" cy="4010026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-500098" y="1357298"/>
            <a:ext cx="5715041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Модель</a:t>
            </a:r>
            <a:r>
              <a:rPr lang="en-US" sz="4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IS - LM</a:t>
            </a:r>
            <a:r>
              <a:rPr lang="ru-RU" sz="4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ru-RU" sz="4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Схема </a:t>
            </a:r>
            <a:r>
              <a:rPr lang="ru-RU" dirty="0" err="1" smtClean="0"/>
              <a:t>Хикса</a:t>
            </a:r>
            <a:r>
              <a:rPr lang="ru-RU" dirty="0" smtClean="0"/>
              <a:t>- </a:t>
            </a:r>
            <a:r>
              <a:rPr lang="ru-RU" dirty="0" err="1" smtClean="0"/>
              <a:t>Хансена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00174"/>
            <a:ext cx="4143372" cy="4519626"/>
          </a:xfrm>
        </p:spPr>
        <p:txBody>
          <a:bodyPr/>
          <a:lstStyle/>
          <a:p>
            <a:pPr>
              <a:buNone/>
            </a:pPr>
            <a:r>
              <a:rPr lang="ru-RU" sz="2000" dirty="0" smtClean="0"/>
              <a:t>    Модель </a:t>
            </a:r>
            <a:r>
              <a:rPr lang="en-US" sz="2000" dirty="0" smtClean="0"/>
              <a:t>IS-LM</a:t>
            </a:r>
            <a:r>
              <a:rPr lang="ru-RU" sz="2000" dirty="0" smtClean="0"/>
              <a:t>, была дополнена американским экономистом </a:t>
            </a:r>
            <a:r>
              <a:rPr lang="ru-RU" sz="2000" dirty="0" err="1" smtClean="0"/>
              <a:t>Элвином</a:t>
            </a:r>
            <a:r>
              <a:rPr lang="ru-RU" sz="2000" dirty="0" smtClean="0"/>
              <a:t> </a:t>
            </a:r>
            <a:r>
              <a:rPr lang="ru-RU" sz="2000" dirty="0" err="1" smtClean="0"/>
              <a:t>Хансеном</a:t>
            </a:r>
            <a:r>
              <a:rPr lang="ru-RU" sz="2000" dirty="0" smtClean="0"/>
              <a:t>.</a:t>
            </a:r>
          </a:p>
          <a:p>
            <a:pPr>
              <a:buNone/>
            </a:pPr>
            <a:r>
              <a:rPr lang="ru-RU" sz="2000" dirty="0" smtClean="0"/>
              <a:t>    В дополнении к товарному и денежному рынку был введён рынок труда</a:t>
            </a:r>
            <a:endParaRPr lang="ru-RU" sz="2000" dirty="0"/>
          </a:p>
        </p:txBody>
      </p:sp>
      <p:pic>
        <p:nvPicPr>
          <p:cNvPr id="1054" name="Picture 3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14810" y="1500174"/>
            <a:ext cx="4617316" cy="31432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2" name="Picture 2" descr="http://gallery.economicus.ru/img/foto/hanse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3857628"/>
            <a:ext cx="2000264" cy="2714646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-214338"/>
            <a:ext cx="7924800" cy="1066800"/>
          </a:xfrm>
        </p:spPr>
        <p:txBody>
          <a:bodyPr/>
          <a:lstStyle/>
          <a:p>
            <a:r>
              <a:rPr lang="ru-RU" sz="3200" dirty="0" smtClean="0"/>
              <a:t>Вклад в теорию благосостояния</a:t>
            </a:r>
            <a:endParaRPr lang="ru-RU" sz="3200" dirty="0">
              <a:solidFill>
                <a:srgbClr val="080808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1643050"/>
            <a:ext cx="7924800" cy="4572000"/>
          </a:xfrm>
        </p:spPr>
        <p:txBody>
          <a:bodyPr/>
          <a:lstStyle/>
          <a:p>
            <a:r>
              <a:rPr lang="ru-RU" sz="2000" dirty="0" smtClean="0"/>
              <a:t>Дополнение теории благосостояния по Парето</a:t>
            </a:r>
          </a:p>
          <a:p>
            <a:r>
              <a:rPr lang="ru-RU" sz="2000" dirty="0" smtClean="0"/>
              <a:t>Благосостояние повышается, если те, кто выигрывает, оценивают свои доходы выше убытков потерпевших.</a:t>
            </a:r>
          </a:p>
          <a:p>
            <a:pPr lvl="0"/>
            <a:r>
              <a:rPr lang="ru-RU" sz="2000" dirty="0" smtClean="0"/>
              <a:t>Состояние </a:t>
            </a:r>
            <a:r>
              <a:rPr lang="en-US" sz="2000" b="1" dirty="0" smtClean="0"/>
              <a:t>B </a:t>
            </a:r>
            <a:r>
              <a:rPr lang="ru-RU" sz="2000" dirty="0" smtClean="0"/>
              <a:t>является предпочтительным по сравнению с состоянием </a:t>
            </a:r>
            <a:r>
              <a:rPr lang="en-US" sz="2000" b="1" dirty="0" smtClean="0"/>
              <a:t>A</a:t>
            </a:r>
            <a:r>
              <a:rPr lang="ru-RU" sz="2000" dirty="0" smtClean="0"/>
              <a:t>, если те, кто получает выгоды от перехода из </a:t>
            </a:r>
            <a:r>
              <a:rPr lang="en-US" sz="2000" b="1" dirty="0" smtClean="0"/>
              <a:t>A</a:t>
            </a:r>
            <a:r>
              <a:rPr lang="ru-RU" sz="2000" dirty="0" smtClean="0"/>
              <a:t> к </a:t>
            </a:r>
            <a:r>
              <a:rPr lang="en-US" sz="2000" b="1" dirty="0" smtClean="0"/>
              <a:t>B</a:t>
            </a:r>
            <a:r>
              <a:rPr lang="ru-RU" sz="2000" dirty="0" smtClean="0"/>
              <a:t>, могут компенсировать </a:t>
            </a:r>
            <a:r>
              <a:rPr lang="ru-RU" sz="2000" b="1" dirty="0" smtClean="0"/>
              <a:t>убытки</a:t>
            </a:r>
            <a:r>
              <a:rPr lang="ru-RU" sz="2000" dirty="0" smtClean="0"/>
              <a:t> тем, кто их от этого перехода понес, и все еще остаться в выигрыше. </a:t>
            </a:r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785794"/>
            <a:ext cx="18473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ru-RU" sz="2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571604" y="571480"/>
            <a:ext cx="657045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Критерий </a:t>
            </a:r>
            <a:r>
              <a:rPr lang="ru-RU" sz="40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Калдора</a:t>
            </a:r>
            <a:r>
              <a:rPr lang="ru-RU" sz="4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-Хикса</a:t>
            </a:r>
            <a:endParaRPr lang="ru-RU" sz="4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Содержимое 2"/>
          <p:cNvSpPr txBox="1">
            <a:spLocks/>
          </p:cNvSpPr>
          <p:nvPr/>
        </p:nvSpPr>
        <p:spPr bwMode="auto">
          <a:xfrm>
            <a:off x="571472" y="2285992"/>
            <a:ext cx="8039128" cy="3662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1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</a:t>
            </a:r>
            <a:endParaRPr kumimoji="1" lang="ru-RU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3252" name="Picture 4" descr="http://economic.meduniver.com/uploads/1250532989_graf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4000504"/>
            <a:ext cx="2500330" cy="2489999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0"/>
            <a:ext cx="7924800" cy="1066800"/>
          </a:xfrm>
        </p:spPr>
        <p:txBody>
          <a:bodyPr/>
          <a:lstStyle/>
          <a:p>
            <a:r>
              <a:rPr lang="ru-RU" sz="3200" dirty="0" smtClean="0"/>
              <a:t>Вклад в теорию благосостояния</a:t>
            </a:r>
            <a:endParaRPr lang="ru-RU" sz="3200" dirty="0">
              <a:solidFill>
                <a:srgbClr val="080808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КОМПЕНСИРУЮЩЕЕ ИЗМЕНЕНИЕ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-дополнительная сумма денег, необходимая для восстановления первоначального индивидуального уровня полезности, если цена какого-либо потребляемого товара увеличивается либо этот товар становится недоступным. Предполагается, что цены и степень доступности всех других товаров остаются неизменными. </a:t>
            </a:r>
          </a:p>
          <a:p>
            <a:r>
              <a:rPr lang="ru-RU" sz="20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ЭКВИВАЛЕНТНОЕ ИЗМЕНЕНИЕ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-дополнительная сумма денег, необходимая для достижения того уровня полезности, которую мог бы иметь товар для данного индивида, если бы цена какого-либо товара упала или стал доступен новый товар.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785794"/>
            <a:ext cx="860299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Компенсирующие и эквивалентные изменения</a:t>
            </a:r>
            <a:endParaRPr lang="ru-RU" sz="2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 </a:t>
            </a:r>
            <a:r>
              <a:rPr lang="ru-RU" dirty="0" smtClean="0"/>
              <a:t>презентации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1" y="1709738"/>
            <a:ext cx="8426480" cy="4598987"/>
          </a:xfrm>
        </p:spPr>
        <p:txBody>
          <a:bodyPr/>
          <a:lstStyle/>
          <a:p>
            <a:r>
              <a:rPr lang="ru-RU" dirty="0" smtClean="0"/>
              <a:t>Общий вклад учёного в экономическую науку</a:t>
            </a:r>
          </a:p>
          <a:p>
            <a:r>
              <a:rPr lang="ru-RU" dirty="0" smtClean="0"/>
              <a:t>Основные труды учёного</a:t>
            </a:r>
          </a:p>
          <a:p>
            <a:r>
              <a:rPr lang="ru-RU" dirty="0" smtClean="0"/>
              <a:t>Анализ основных трудов учёного.</a:t>
            </a:r>
          </a:p>
          <a:p>
            <a:r>
              <a:rPr lang="ru-RU" dirty="0" smtClean="0"/>
              <a:t>Выводы. (в форме таблицы)</a:t>
            </a:r>
            <a:endParaRPr lang="ru-RU" dirty="0" smtClean="0"/>
          </a:p>
          <a:p>
            <a:r>
              <a:rPr lang="ru-RU" dirty="0" smtClean="0"/>
              <a:t>Вопросы аудитории</a:t>
            </a:r>
          </a:p>
          <a:p>
            <a:r>
              <a:rPr lang="ru-RU" dirty="0" smtClean="0"/>
              <a:t>Список источников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«Вклад в теорию торгового цикла», (1950)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 smtClean="0"/>
              <a:t>Исследует </a:t>
            </a:r>
            <a:r>
              <a:rPr lang="ru-RU" sz="2000" dirty="0" smtClean="0">
                <a:solidFill>
                  <a:schemeClr val="bg2"/>
                </a:solidFill>
              </a:rPr>
              <a:t>вопросы цикличности </a:t>
            </a:r>
            <a:r>
              <a:rPr lang="ru-RU" sz="2000" dirty="0" smtClean="0"/>
              <a:t>в экономике;</a:t>
            </a:r>
          </a:p>
          <a:p>
            <a:r>
              <a:rPr lang="ru-RU" sz="2000" dirty="0" smtClean="0"/>
              <a:t>Выделяет </a:t>
            </a:r>
            <a:r>
              <a:rPr lang="ru-RU" sz="2000" dirty="0" smtClean="0">
                <a:solidFill>
                  <a:schemeClr val="bg2"/>
                </a:solidFill>
              </a:rPr>
              <a:t>свободные и вынужденные циклы</a:t>
            </a:r>
            <a:r>
              <a:rPr lang="ru-RU" sz="2000" dirty="0" smtClean="0"/>
              <a:t>;</a:t>
            </a:r>
          </a:p>
          <a:p>
            <a:r>
              <a:rPr lang="ru-RU" sz="2000" dirty="0" smtClean="0">
                <a:solidFill>
                  <a:schemeClr val="bg2"/>
                </a:solidFill>
              </a:rPr>
              <a:t>Свободный цикл </a:t>
            </a:r>
            <a:r>
              <a:rPr lang="ru-RU" sz="2000" dirty="0" smtClean="0"/>
              <a:t>затухает сам по себе вследствие низкого уровня автономных инвестиций, слабого мультипликатора или слабого акселератора;</a:t>
            </a:r>
          </a:p>
          <a:p>
            <a:r>
              <a:rPr lang="ru-RU" sz="2000" dirty="0" smtClean="0">
                <a:solidFill>
                  <a:schemeClr val="bg2"/>
                </a:solidFill>
              </a:rPr>
              <a:t>Вынужденный цикл</a:t>
            </a:r>
            <a:r>
              <a:rPr lang="ru-RU" sz="2000" dirty="0" smtClean="0"/>
              <a:t> приводится в движение мощными силами расширения экономики</a:t>
            </a:r>
          </a:p>
          <a:p>
            <a:endParaRPr lang="ru-RU" sz="20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Теория экономической истории, (1969)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 smtClean="0"/>
              <a:t>Отмечает серьезность хозяйственных проблем, с которыми сталкивается современный капитализм: </a:t>
            </a:r>
            <a:r>
              <a:rPr lang="ru-RU" sz="2000" dirty="0" smtClean="0">
                <a:solidFill>
                  <a:schemeClr val="bg2"/>
                </a:solidFill>
              </a:rPr>
              <a:t>инфляция</a:t>
            </a:r>
            <a:r>
              <a:rPr lang="ru-RU" sz="2000" dirty="0" smtClean="0"/>
              <a:t>,</a:t>
            </a:r>
            <a:r>
              <a:rPr lang="ru-RU" sz="2000" dirty="0" smtClean="0">
                <a:solidFill>
                  <a:schemeClr val="bg2"/>
                </a:solidFill>
              </a:rPr>
              <a:t> дефициты платежного баланса</a:t>
            </a:r>
            <a:r>
              <a:rPr lang="ru-RU" sz="2000" dirty="0" smtClean="0"/>
              <a:t>,</a:t>
            </a:r>
            <a:r>
              <a:rPr lang="ru-RU" sz="2000" dirty="0" smtClean="0">
                <a:solidFill>
                  <a:schemeClr val="bg2"/>
                </a:solidFill>
              </a:rPr>
              <a:t> расстройство внутреннего денежного обращения</a:t>
            </a:r>
            <a:r>
              <a:rPr lang="ru-RU" sz="2000" dirty="0" smtClean="0"/>
              <a:t> и </a:t>
            </a:r>
            <a:r>
              <a:rPr lang="ru-RU" sz="2000" dirty="0" smtClean="0">
                <a:solidFill>
                  <a:schemeClr val="bg2"/>
                </a:solidFill>
              </a:rPr>
              <a:t>кризис валютной системы.</a:t>
            </a:r>
          </a:p>
          <a:p>
            <a:r>
              <a:rPr lang="ru-RU" sz="2000" dirty="0" smtClean="0"/>
              <a:t>Причины: </a:t>
            </a:r>
            <a:r>
              <a:rPr lang="ru-RU" sz="2000" dirty="0" smtClean="0">
                <a:solidFill>
                  <a:schemeClr val="bg2"/>
                </a:solidFill>
              </a:rPr>
              <a:t>«непомерные притязания»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smtClean="0"/>
              <a:t>трудящихся, </a:t>
            </a:r>
            <a:r>
              <a:rPr lang="ru-RU" sz="2000" dirty="0" smtClean="0">
                <a:solidFill>
                  <a:schemeClr val="bg2"/>
                </a:solidFill>
              </a:rPr>
              <a:t>«слабость»</a:t>
            </a:r>
            <a:r>
              <a:rPr lang="ru-RU" sz="2000" dirty="0" smtClean="0"/>
              <a:t> правительств.</a:t>
            </a:r>
          </a:p>
          <a:p>
            <a:r>
              <a:rPr lang="ru-RU" sz="2000" dirty="0" smtClean="0"/>
              <a:t>Делает упор не на объяснение конкретных исторических событий, а на </a:t>
            </a:r>
            <a:r>
              <a:rPr lang="ru-RU" sz="2000" dirty="0" smtClean="0">
                <a:solidFill>
                  <a:schemeClr val="bg2"/>
                </a:solidFill>
              </a:rPr>
              <a:t>нахождение общих тенденций </a:t>
            </a:r>
            <a:r>
              <a:rPr lang="ru-RU" sz="2000" dirty="0" smtClean="0"/>
              <a:t>экономического развития;</a:t>
            </a:r>
          </a:p>
          <a:p>
            <a:r>
              <a:rPr lang="ru-RU" sz="2000" dirty="0" smtClean="0"/>
              <a:t>Выделяет не только рыночные, но и нерыночные формы организации хозяйственного процесса;</a:t>
            </a:r>
          </a:p>
          <a:p>
            <a:r>
              <a:rPr lang="ru-RU" sz="2000" dirty="0" smtClean="0"/>
              <a:t>Среди нерыночных выделял системы основанные на </a:t>
            </a:r>
            <a:r>
              <a:rPr lang="ru-RU" sz="2000" dirty="0" smtClean="0">
                <a:solidFill>
                  <a:schemeClr val="bg2"/>
                </a:solidFill>
              </a:rPr>
              <a:t>«приказах» </a:t>
            </a:r>
            <a:r>
              <a:rPr lang="ru-RU" sz="2000" dirty="0" smtClean="0"/>
              <a:t>и на </a:t>
            </a:r>
            <a:r>
              <a:rPr lang="ru-RU" sz="2000" dirty="0" smtClean="0">
                <a:solidFill>
                  <a:srgbClr val="003399"/>
                </a:solidFill>
              </a:rPr>
              <a:t>«</a:t>
            </a:r>
            <a:r>
              <a:rPr lang="ru-RU" sz="2000" dirty="0" smtClean="0">
                <a:solidFill>
                  <a:schemeClr val="bg2"/>
                </a:solidFill>
              </a:rPr>
              <a:t>традиции»</a:t>
            </a:r>
            <a:endParaRPr lang="ru-RU" sz="2000" dirty="0" smtClean="0">
              <a:solidFill>
                <a:schemeClr val="bg2"/>
              </a:solidFill>
            </a:endParaRPr>
          </a:p>
          <a:p>
            <a:r>
              <a:rPr lang="ru-RU" sz="2000" dirty="0" smtClean="0"/>
              <a:t>В условиях </a:t>
            </a:r>
            <a:r>
              <a:rPr lang="ru-RU" sz="2000" dirty="0" smtClean="0">
                <a:solidFill>
                  <a:schemeClr val="bg2"/>
                </a:solidFill>
              </a:rPr>
              <a:t>острого кризиса </a:t>
            </a:r>
            <a:r>
              <a:rPr lang="ru-RU" sz="2000" dirty="0" smtClean="0"/>
              <a:t>экономика чаще "смещается" в направлении "командной" системы</a:t>
            </a:r>
            <a:endParaRPr lang="ru-RU" sz="20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428604"/>
            <a:ext cx="7924800" cy="1066800"/>
          </a:xfrm>
        </p:spPr>
        <p:txBody>
          <a:bodyPr/>
          <a:lstStyle/>
          <a:p>
            <a:r>
              <a:rPr lang="ru-RU" b="1" dirty="0" smtClean="0"/>
              <a:t>«Очерки о мировой экономике», (1979)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47800"/>
            <a:ext cx="8610600" cy="457200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sz="2000" dirty="0" smtClean="0">
                <a:solidFill>
                  <a:schemeClr val="bg2"/>
                </a:solidFill>
              </a:rPr>
              <a:t>Рассматриваются проблемы развития международных экономических отношений в 40-50-х годах</a:t>
            </a:r>
          </a:p>
          <a:p>
            <a:r>
              <a:rPr lang="ru-RU" sz="2000" dirty="0" smtClean="0"/>
              <a:t>Важное место отведено </a:t>
            </a:r>
            <a:r>
              <a:rPr lang="ru-RU" sz="2000" dirty="0" smtClean="0">
                <a:solidFill>
                  <a:schemeClr val="bg2"/>
                </a:solidFill>
              </a:rPr>
              <a:t>анализу проблем неуклонного роста цен </a:t>
            </a:r>
            <a:r>
              <a:rPr lang="ru-RU" sz="2000" dirty="0" smtClean="0">
                <a:solidFill>
                  <a:schemeClr val="tx2"/>
                </a:solidFill>
              </a:rPr>
              <a:t>в послевоенной капиталистической экономике</a:t>
            </a:r>
            <a:r>
              <a:rPr lang="ru-RU" sz="2000" dirty="0" smtClean="0"/>
              <a:t>.</a:t>
            </a:r>
          </a:p>
          <a:p>
            <a:r>
              <a:rPr lang="ru-RU" sz="2000" dirty="0" smtClean="0"/>
              <a:t>Оправдывает </a:t>
            </a:r>
            <a:r>
              <a:rPr lang="ru-RU" sz="2000" dirty="0" smtClean="0">
                <a:solidFill>
                  <a:schemeClr val="bg2"/>
                </a:solidFill>
              </a:rPr>
              <a:t>отказ от </a:t>
            </a:r>
            <a:r>
              <a:rPr lang="ru-RU" sz="2000" dirty="0" smtClean="0"/>
              <a:t>нагромождения в торговле многочисленных протекционистских </a:t>
            </a:r>
            <a:r>
              <a:rPr lang="ru-RU" sz="2000" dirty="0" smtClean="0">
                <a:solidFill>
                  <a:schemeClr val="bg2"/>
                </a:solidFill>
              </a:rPr>
              <a:t>барьеров</a:t>
            </a:r>
            <a:r>
              <a:rPr lang="ru-RU" sz="2000" dirty="0" smtClean="0"/>
              <a:t> и </a:t>
            </a:r>
            <a:r>
              <a:rPr lang="ru-RU" sz="2000" dirty="0" smtClean="0">
                <a:solidFill>
                  <a:schemeClr val="bg2"/>
                </a:solidFill>
              </a:rPr>
              <a:t>возвращение к свободной торговле</a:t>
            </a:r>
          </a:p>
          <a:p>
            <a:r>
              <a:rPr lang="ru-RU" sz="2000" dirty="0" smtClean="0"/>
              <a:t>Сравнивает различные подходы к </a:t>
            </a:r>
            <a:r>
              <a:rPr lang="ru-RU" sz="2000" dirty="0" smtClean="0">
                <a:solidFill>
                  <a:schemeClr val="bg2"/>
                </a:solidFill>
              </a:rPr>
              <a:t>хозяйственной устойчивости</a:t>
            </a:r>
            <a:r>
              <a:rPr lang="ru-RU" sz="2000" dirty="0" smtClean="0"/>
              <a:t>;</a:t>
            </a:r>
          </a:p>
          <a:p>
            <a:r>
              <a:rPr lang="ru-RU" sz="2000" dirty="0" smtClean="0"/>
              <a:t>В новых условиях на смену золотому стандарту, по словам </a:t>
            </a:r>
            <a:r>
              <a:rPr lang="ru-RU" sz="2000" dirty="0" err="1" smtClean="0"/>
              <a:t>Хикса</a:t>
            </a:r>
            <a:r>
              <a:rPr lang="ru-RU" sz="2000" dirty="0" smtClean="0"/>
              <a:t>, приходит так называемый </a:t>
            </a:r>
            <a:r>
              <a:rPr lang="ru-RU" sz="2000" dirty="0" smtClean="0">
                <a:solidFill>
                  <a:schemeClr val="bg2"/>
                </a:solidFill>
              </a:rPr>
              <a:t>«трудовой стандарт»</a:t>
            </a:r>
          </a:p>
          <a:p>
            <a:pPr>
              <a:buNone/>
            </a:pPr>
            <a:r>
              <a:rPr lang="ru-RU" sz="2000" dirty="0" smtClean="0">
                <a:solidFill>
                  <a:schemeClr val="bg2"/>
                </a:solidFill>
              </a:rPr>
              <a:t>     </a:t>
            </a:r>
            <a:endParaRPr lang="ru-RU" sz="2000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Хозяйственная устойчивость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14480" y="1428736"/>
            <a:ext cx="7824814" cy="98106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       </a:t>
            </a:r>
            <a:r>
              <a:rPr lang="ru-RU" dirty="0" err="1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Хикс</a:t>
            </a:r>
            <a:r>
              <a:rPr lang="ru-RU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выделяет</a:t>
            </a:r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142976" y="3357562"/>
            <a:ext cx="30718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2"/>
                </a:solidFill>
              </a:rPr>
              <a:t>«старую стабильность» </a:t>
            </a:r>
            <a:r>
              <a:rPr lang="ru-RU" dirty="0" smtClean="0"/>
              <a:t>- с неизменностью денежных доходов и параллельным снижением цен на товары и услуги </a:t>
            </a:r>
          </a:p>
        </p:txBody>
      </p:sp>
      <p:sp>
        <p:nvSpPr>
          <p:cNvPr id="7" name="Стрелка вправо 6"/>
          <p:cNvSpPr/>
          <p:nvPr/>
        </p:nvSpPr>
        <p:spPr bwMode="auto">
          <a:xfrm rot="7565786">
            <a:off x="2066477" y="2367412"/>
            <a:ext cx="978408" cy="484632"/>
          </a:xfrm>
          <a:prstGeom prst="rightArrow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Стрелка вправо 7"/>
          <p:cNvSpPr/>
          <p:nvPr/>
        </p:nvSpPr>
        <p:spPr bwMode="auto">
          <a:xfrm rot="3692889">
            <a:off x="6171985" y="2303485"/>
            <a:ext cx="978408" cy="484632"/>
          </a:xfrm>
          <a:prstGeom prst="rightArrow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43636" y="3214686"/>
            <a:ext cx="235745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2"/>
                </a:solidFill>
              </a:rPr>
              <a:t>«новую стабильность» - </a:t>
            </a:r>
            <a:r>
              <a:rPr lang="ru-RU" dirty="0" smtClean="0"/>
              <a:t>с ростом доходов и сохранением неизменного уровня цен.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1214415" y="5143512"/>
            <a:ext cx="73581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2"/>
                </a:solidFill>
              </a:rPr>
              <a:t>Равновесный уровень ссудного процента в условиях "новой стабильности" оказывается выше, чем при неуклонно снижающихся ценах</a:t>
            </a:r>
            <a:r>
              <a:rPr lang="ru-RU" dirty="0" smtClean="0"/>
              <a:t>.                  неэффективности денежно-кредитной политики 30 -40 годов 20 века</a:t>
            </a:r>
            <a:endParaRPr lang="ru-RU" dirty="0"/>
          </a:p>
        </p:txBody>
      </p:sp>
      <p:sp>
        <p:nvSpPr>
          <p:cNvPr id="12" name="Стрелка вправо 11"/>
          <p:cNvSpPr/>
          <p:nvPr/>
        </p:nvSpPr>
        <p:spPr bwMode="auto">
          <a:xfrm>
            <a:off x="3714744" y="5715016"/>
            <a:ext cx="714380" cy="413194"/>
          </a:xfrm>
          <a:prstGeom prst="rightArrow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500042"/>
            <a:ext cx="7924800" cy="1066800"/>
          </a:xfrm>
        </p:spPr>
        <p:txBody>
          <a:bodyPr/>
          <a:lstStyle/>
          <a:p>
            <a:r>
              <a:rPr lang="ru-RU" b="1" dirty="0" smtClean="0"/>
              <a:t>"Причинность в экономике“</a:t>
            </a:r>
            <a:r>
              <a:rPr lang="en-US" b="1" dirty="0" smtClean="0"/>
              <a:t>,</a:t>
            </a:r>
            <a:r>
              <a:rPr lang="ru-RU" b="1" dirty="0" smtClean="0"/>
              <a:t> (1979)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 smtClean="0"/>
              <a:t>Отмечает как </a:t>
            </a:r>
            <a:r>
              <a:rPr lang="ru-RU" sz="2000" dirty="0" smtClean="0">
                <a:solidFill>
                  <a:schemeClr val="bg2"/>
                </a:solidFill>
              </a:rPr>
              <a:t>велико значение анализа причинно-следственных связей</a:t>
            </a:r>
            <a:r>
              <a:rPr lang="ru-RU" sz="2000" dirty="0" smtClean="0"/>
              <a:t>.</a:t>
            </a:r>
          </a:p>
          <a:p>
            <a:r>
              <a:rPr lang="ru-RU" sz="2000" dirty="0" smtClean="0">
                <a:solidFill>
                  <a:schemeClr val="bg2"/>
                </a:solidFill>
              </a:rPr>
              <a:t>Использование абстрактных понятий </a:t>
            </a:r>
            <a:r>
              <a:rPr lang="ru-RU" sz="2000" dirty="0" smtClean="0"/>
              <a:t>и схем для предсказания будущих событий сопряжено, как отмечает автор, с рядом серьезных </a:t>
            </a:r>
            <a:r>
              <a:rPr lang="ru-RU" sz="2000" dirty="0" smtClean="0">
                <a:solidFill>
                  <a:schemeClr val="bg2"/>
                </a:solidFill>
              </a:rPr>
              <a:t>трудностей</a:t>
            </a:r>
            <a:r>
              <a:rPr lang="ru-RU" sz="2000" dirty="0" smtClean="0"/>
              <a:t>.</a:t>
            </a:r>
          </a:p>
          <a:p>
            <a:r>
              <a:rPr lang="ru-RU" sz="2000" dirty="0" smtClean="0"/>
              <a:t>Разграничиваются </a:t>
            </a:r>
            <a:r>
              <a:rPr lang="ru-RU" sz="2000" dirty="0" smtClean="0">
                <a:solidFill>
                  <a:schemeClr val="bg2"/>
                </a:solidFill>
              </a:rPr>
              <a:t>"сильное"</a:t>
            </a:r>
            <a:r>
              <a:rPr lang="ru-RU" sz="2000" dirty="0" smtClean="0"/>
              <a:t> и </a:t>
            </a:r>
            <a:r>
              <a:rPr lang="ru-RU" sz="2000" dirty="0" smtClean="0">
                <a:solidFill>
                  <a:schemeClr val="bg2"/>
                </a:solidFill>
              </a:rPr>
              <a:t>"слабое" </a:t>
            </a:r>
            <a:r>
              <a:rPr lang="ru-RU" sz="2000" dirty="0" smtClean="0"/>
              <a:t>отношения причинности </a:t>
            </a:r>
          </a:p>
          <a:p>
            <a:endParaRPr lang="ru-RU" sz="20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причинности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2"/>
                </a:solidFill>
              </a:rPr>
              <a:t>Сильная причинность </a:t>
            </a:r>
            <a:r>
              <a:rPr lang="ru-RU" dirty="0" smtClean="0"/>
              <a:t>– свершение события </a:t>
            </a:r>
            <a:r>
              <a:rPr lang="en-US" dirty="0" smtClean="0"/>
              <a:t>A </a:t>
            </a:r>
            <a:r>
              <a:rPr lang="ru-RU" dirty="0" smtClean="0"/>
              <a:t>достаточно для свершения события </a:t>
            </a:r>
            <a:r>
              <a:rPr lang="en-US" dirty="0" smtClean="0"/>
              <a:t>B</a:t>
            </a:r>
          </a:p>
          <a:p>
            <a:r>
              <a:rPr lang="ru-RU" dirty="0" smtClean="0">
                <a:solidFill>
                  <a:schemeClr val="bg2"/>
                </a:solidFill>
              </a:rPr>
              <a:t>Слабая причинность </a:t>
            </a:r>
            <a:r>
              <a:rPr lang="ru-RU" dirty="0" smtClean="0"/>
              <a:t>– свершение </a:t>
            </a:r>
            <a:r>
              <a:rPr lang="en-US" dirty="0" smtClean="0"/>
              <a:t>A </a:t>
            </a:r>
            <a:r>
              <a:rPr lang="ru-RU" dirty="0" smtClean="0"/>
              <a:t>предопределяется совмещением событий </a:t>
            </a:r>
            <a:r>
              <a:rPr lang="en-US" dirty="0" smtClean="0"/>
              <a:t>B, C, D.</a:t>
            </a:r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357290" y="0"/>
            <a:ext cx="7272337" cy="1143000"/>
          </a:xfrm>
        </p:spPr>
        <p:txBody>
          <a:bodyPr/>
          <a:lstStyle/>
          <a:p>
            <a:r>
              <a:rPr lang="ru-RU" dirty="0" smtClean="0"/>
              <a:t>Выводы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6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232556987"/>
              </p:ext>
            </p:extLst>
          </p:nvPr>
        </p:nvGraphicFramePr>
        <p:xfrm>
          <a:off x="-31" y="928671"/>
          <a:ext cx="9144032" cy="65046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28641"/>
                <a:gridCol w="1828609"/>
                <a:gridCol w="1828609"/>
                <a:gridCol w="1828609"/>
                <a:gridCol w="1829564"/>
              </a:tblGrid>
              <a:tr h="20757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Новые методы экономического анализа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Теория общего равновесия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Макро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экономика</a:t>
                      </a:r>
                      <a:endParaRPr lang="ru-RU" sz="18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Микро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экономика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Междисциплинарные </a:t>
                      </a:r>
                      <a:r>
                        <a:rPr lang="ru-RU" sz="1800" dirty="0" err="1" smtClean="0">
                          <a:effectLst/>
                        </a:rPr>
                        <a:t>исследова</a:t>
                      </a:r>
                      <a:r>
                        <a:rPr lang="ru-RU" sz="1800" dirty="0" smtClean="0"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 smtClean="0">
                          <a:effectLst/>
                        </a:rPr>
                        <a:t>ния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608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u="sng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«Причинность в экономике», 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(1979): Сильная и слабая причинность в экономическом анализе</a:t>
                      </a:r>
                      <a:r>
                        <a:rPr lang="ru-RU" sz="12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Джон </a:t>
                      </a:r>
                      <a:r>
                        <a:rPr lang="ru-RU" sz="1200" b="1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Хикс</a:t>
                      </a:r>
                      <a:r>
                        <a:rPr lang="ru-RU" sz="12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  <a:r>
                        <a:rPr lang="ru-RU" sz="1200" b="1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2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обелевская</a:t>
                      </a:r>
                      <a:r>
                        <a:rPr lang="ru-RU" sz="12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премия 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«за новаторский вклад в общую теорию равновесия и теорию благосостояния</a:t>
                      </a:r>
                      <a:r>
                        <a:rPr lang="ru-RU" sz="1200" smtClean="0">
                          <a:latin typeface="Times New Roman" pitchFamily="18" charset="0"/>
                          <a:cs typeface="Times New Roman" pitchFamily="18" charset="0"/>
                        </a:rPr>
                        <a:t>».  (1972) </a:t>
                      </a:r>
                      <a:r>
                        <a:rPr lang="ru-RU" sz="1200" u="sng" smtClean="0">
                          <a:latin typeface="Times New Roman" pitchFamily="18" charset="0"/>
                          <a:cs typeface="Times New Roman" pitchFamily="18" charset="0"/>
                        </a:rPr>
                        <a:t>Нобелевская лекция</a:t>
                      </a:r>
                      <a:r>
                        <a:rPr lang="ru-RU" sz="1200" u="sng" baseline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aseline="0" smtClean="0">
                          <a:latin typeface="Times New Roman" pitchFamily="18" charset="0"/>
                          <a:cs typeface="Times New Roman" pitchFamily="18" charset="0"/>
                        </a:rPr>
                        <a:t>(Хрестоматия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u="sng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«Стоимость и </a:t>
                      </a:r>
                      <a:r>
                        <a:rPr lang="ru-RU" sz="1200" u="sng" baseline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капитал», (1939)</a:t>
                      </a:r>
                      <a:r>
                        <a:rPr lang="ru-RU" sz="1200" u="none" baseline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:  </a:t>
                      </a:r>
                      <a:r>
                        <a:rPr lang="ru-RU" sz="12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Модель </a:t>
                      </a:r>
                      <a:r>
                        <a:rPr lang="en-US" sz="12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IS-LM. </a:t>
                      </a:r>
                      <a:r>
                        <a:rPr lang="ru-RU" sz="1200" baseline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Изучение равновесия т капитала </a:t>
                      </a:r>
                      <a:r>
                        <a:rPr lang="ru-RU" sz="12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 точки </a:t>
                      </a:r>
                      <a:r>
                        <a:rPr lang="ru-RU" sz="1200" baseline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зрения динамики.  (Хрестоматия) </a:t>
                      </a:r>
                      <a:endParaRPr lang="ru-RU" sz="12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u="sng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(«Теория заработной платы», (1932)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: Нейтральность технического прогресса по </a:t>
                      </a:r>
                      <a:r>
                        <a:rPr lang="ru-RU" sz="12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Хиксу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 Модель</a:t>
                      </a:r>
                      <a:r>
                        <a:rPr lang="ru-RU" sz="12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длительной забастовки. Эластичность субституции труда капиталом.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u="sng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«Вклад в теорию торгового цикла»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(1950):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Свободные</a:t>
                      </a:r>
                      <a:r>
                        <a:rPr lang="ru-RU" sz="12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и вынужденные циклы.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u="sng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«Очерки о мировой экономике» </a:t>
                      </a:r>
                      <a:r>
                        <a:rPr lang="ru-RU" sz="12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(1979): «Трудовой стандарт». «Старая» и «новая» хозяйственные стабильности.)</a:t>
                      </a:r>
                      <a:endParaRPr lang="ru-RU" sz="12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u="sng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«Стоимость</a:t>
                      </a:r>
                      <a:r>
                        <a:rPr lang="ru-RU" sz="1200" u="sng" baseline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и капитал», (1939)</a:t>
                      </a:r>
                      <a:r>
                        <a:rPr lang="ru-RU" sz="1200" baseline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 Доктрина Парето-Хикса.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aseline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Анализ неоклассической теории полезности. Уменьшающаяся предельная норма взаимозаменяемости. Компенсирующие и эквивалентные изменения. Критерий Калдора-Хикса.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u="sng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«Теория экономической истории»,</a:t>
                      </a:r>
                      <a:r>
                        <a:rPr lang="ru-RU" sz="1200" u="sng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u="non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(1969).: «Непомерные притязания» трудящихся. Системы основанные на «приказах» и «традициях». (Хрестоматия) </a:t>
                      </a:r>
                      <a:endParaRPr lang="ru-RU" sz="1200" u="none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498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 к аудитории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3" y="1709739"/>
            <a:ext cx="8212167" cy="1433510"/>
          </a:xfrm>
        </p:spPr>
        <p:txBody>
          <a:bodyPr/>
          <a:lstStyle/>
          <a:p>
            <a:pPr>
              <a:buNone/>
            </a:pPr>
            <a:r>
              <a:rPr lang="ru-RU" sz="2000" dirty="0" smtClean="0"/>
              <a:t>1.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Назовите, что, согласно Джону Хиксу, есть главный фактор, нарушающий свободное взаимодействие рыночных сил на рынке труда?  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929190" y="2428868"/>
            <a:ext cx="3412443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Профсоюзы!</a:t>
            </a:r>
            <a:endParaRPr lang="ru-RU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8596" y="3714752"/>
            <a:ext cx="82153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2.   В чём заключается вклад Джона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Хикса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общую теорию равновесия?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143372" y="4143380"/>
            <a:ext cx="442621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Разработка модели </a:t>
            </a:r>
            <a:r>
              <a:rPr lang="en-US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IS – LM</a:t>
            </a:r>
            <a:r>
              <a:rPr lang="ru-RU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!</a:t>
            </a:r>
            <a:endParaRPr lang="ru-RU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8596" y="4857760"/>
            <a:ext cx="78071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 startAt="3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сторону какой системы, согласно Хиксу, смещается экономика в </a:t>
            </a:r>
          </a:p>
          <a:p>
            <a:pPr marL="342900" indent="-34290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условиях острого кризиса?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714744" y="5572140"/>
            <a:ext cx="525720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 сторону «командной» системы</a:t>
            </a:r>
            <a:endParaRPr lang="ru-RU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3" grpId="0"/>
      <p:bldP spid="1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Список источников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571612"/>
            <a:ext cx="8355042" cy="4598987"/>
          </a:xfrm>
        </p:spPr>
        <p:txBody>
          <a:bodyPr/>
          <a:lstStyle/>
          <a:p>
            <a:r>
              <a:rPr lang="ru-RU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Нобелевские </a:t>
            </a:r>
            <a:r>
              <a:rPr lang="ru-RU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лекции ― 100 лет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/</a:t>
            </a:r>
            <a:r>
              <a:rPr lang="ru-RU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Премия Шведского банка памяти Альфреда Нобеля в области экономических наук : сборник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/</a:t>
            </a:r>
            <a:r>
              <a:rPr lang="ru-RU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под ред. В. С. </a:t>
            </a:r>
            <a:r>
              <a:rPr lang="ru-RU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Лобанкова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ru-RU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Москва : Физико-математическая литература : Наука / Интерпериодика, 2006 – с.226 - 523 с </a:t>
            </a:r>
            <a:r>
              <a:rPr lang="ru-RU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</a:t>
            </a:r>
            <a:r>
              <a:rPr lang="ru-RU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Хрестоматия)</a:t>
            </a:r>
            <a:endParaRPr lang="ru-RU" sz="1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ru-RU" sz="1600" dirty="0" smtClean="0"/>
              <a:t>Джон </a:t>
            </a:r>
            <a:r>
              <a:rPr lang="ru-RU" sz="1600" dirty="0" err="1" smtClean="0"/>
              <a:t>Хикс</a:t>
            </a:r>
            <a:r>
              <a:rPr lang="ru-RU" sz="1600" dirty="0" smtClean="0"/>
              <a:t>. «Теория экономической истории»/ Под ред. P.M. Нуреева/  Изд. НП «Журнал Вопросы экономики».- Москва, 2003</a:t>
            </a:r>
            <a:r>
              <a:rPr lang="ru-RU" sz="1600" dirty="0" smtClean="0"/>
              <a:t>. (Хрестоматия)</a:t>
            </a:r>
            <a:endParaRPr lang="ru-RU" sz="1600" dirty="0" smtClean="0"/>
          </a:p>
          <a:p>
            <a:r>
              <a:rPr lang="ru-RU" sz="1600" dirty="0" smtClean="0"/>
              <a:t>Джон </a:t>
            </a:r>
            <a:r>
              <a:rPr lang="ru-RU" sz="1600" dirty="0" err="1" smtClean="0"/>
              <a:t>Хикс</a:t>
            </a:r>
            <a:r>
              <a:rPr lang="ru-RU" sz="1600" dirty="0" smtClean="0"/>
              <a:t> «Стоимость капитал». – Лондон, 1939</a:t>
            </a:r>
            <a:r>
              <a:rPr lang="ru-RU" sz="1600" dirty="0" smtClean="0"/>
              <a:t>. (Хрестоматия)</a:t>
            </a:r>
            <a:endParaRPr lang="ru-RU" sz="1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Энциклопедия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Кругосвет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Универсальная научно-популярная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онлайн-энциклопедия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Электронный ресурс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Режим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доступа: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http://www.krugosvet.ru/enc/gumanitarnye_nauki/ekonomika_i_pravo/HIKS_DZHON_RICHARD.html?page=0,0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/Дата доступа: 09.11.12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Экономика труда: экономическая теория труда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Электронный ресурс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Режим доступа: 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  <a:hlinkClick r:id="rId3"/>
              </a:rPr>
              <a:t>http://bugabooks.com/book/304-yekonomika-truda-yekonomicheskaya-teoriya-truda/79-profsoyuzy.html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  <a:hlinkClick r:id="rId3"/>
              </a:rPr>
              <a:t>http://bugabooks.com/book/304-yekonomika-truda-yekonomicheskaya-teoriya-truda/79-profsoyuzy.html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/Дата доступа:10.11.12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Наш мир.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Электронный ресурс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].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Режим доступа: 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  <a:hlinkClick r:id="rId4"/>
              </a:rPr>
              <a:t>http://n-mir.org/index.php?option=com_content&amp;task=view&amp;id=162&amp;Itemid=32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  <a:hlinkClick r:id="rId4"/>
              </a:rPr>
              <a:t>/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Дата доступа: 08.11.12.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Список источников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500174"/>
            <a:ext cx="8140728" cy="4598987"/>
          </a:xfrm>
        </p:spPr>
        <p:txBody>
          <a:bodyPr/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Технический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прогресс и распределение национального дохода.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Электронный ресурс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].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Режим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доступа: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http://economicus.ru/site/grebenikov/E_Macro/chap14/14_3/14_3_1_1.html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Дата доступа:07.11.12.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Галерея экономистов.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Электронный ресурс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].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Режим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доступа: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  <a:hlinkClick r:id="rId3"/>
              </a:rPr>
              <a:t>http://gallery.economicus.ru/cgi-bin/frame_rightn.pl?type=in&amp;links=./in/hicks/critics/hicks_c1.txt&amp;img=critic.gif&amp;name=hicks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  <a:hlinkClick r:id="rId3"/>
              </a:rPr>
              <a:t>/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Дата доступа: 06.11.12</a:t>
            </a:r>
            <a:r>
              <a:rPr lang="ru-RU" sz="2000" dirty="0" smtClean="0"/>
              <a:t>.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Воспоминания биржевых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трейдеров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и бизнесменов.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Электронный ресурс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].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Режим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доступа: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  <a:hlinkClick r:id="rId4"/>
              </a:rPr>
              <a:t>http://1pixel.ru/view_hudo.php?id=21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  <a:hlinkClick r:id="rId4"/>
              </a:rPr>
              <a:t>/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Дата доступа: 09.11.12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«Академик». Экономический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словарь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Электронный ресурс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].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Режим доступа:       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  <a:hlinkClick r:id="rId5"/>
              </a:rPr>
              <a:t>http://dic.academic.ru/dic.nsf/econ_dict/21209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  <a:hlinkClick r:id="rId5"/>
              </a:rPr>
              <a:t>/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Дата доступа: 11.11.12.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InvenTech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». Центр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креативных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технологий.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Электронный ресурс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].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Режим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доступа: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  <a:hlinkClick r:id="rId6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  <a:hlinkClick r:id="rId6"/>
              </a:rPr>
              <a:t>http://www.inventech.ru/lib/macro/macro-0048/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Дата доступа: 09.11.12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313"/>
            <a:ext cx="9143999" cy="1143000"/>
          </a:xfrm>
        </p:spPr>
        <p:txBody>
          <a:bodyPr/>
          <a:lstStyle/>
          <a:p>
            <a:r>
              <a:rPr lang="ru-RU" dirty="0" smtClean="0"/>
              <a:t> Общий вклад в экономическую науку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43372" y="1000108"/>
            <a:ext cx="4568828" cy="4670425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Лауреат Нобелевской премии 1972 года «за новаторский вклад в общую теорию равновесия и теорию благосостояния».</a:t>
            </a:r>
            <a:endParaRPr lang="ru-RU" dirty="0"/>
          </a:p>
        </p:txBody>
      </p:sp>
      <p:pic>
        <p:nvPicPr>
          <p:cNvPr id="35842" name="Picture 2" descr="http://www.krugosvet.ru/images/1007573_7573_1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357298"/>
            <a:ext cx="3493658" cy="4643470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2928934"/>
            <a:ext cx="833696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Спасибо за внимание!!!</a:t>
            </a:r>
            <a:endParaRPr lang="ru-RU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214313"/>
            <a:ext cx="8072493" cy="1143000"/>
          </a:xfrm>
        </p:spPr>
        <p:txBody>
          <a:bodyPr/>
          <a:lstStyle/>
          <a:p>
            <a:r>
              <a:rPr lang="ru-RU" dirty="0" smtClean="0"/>
              <a:t>Проблемы исследуемые автором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Стоимости;</a:t>
            </a:r>
          </a:p>
          <a:p>
            <a:r>
              <a:rPr lang="ru-RU" dirty="0" smtClean="0"/>
              <a:t>Спроса и предложения;</a:t>
            </a:r>
          </a:p>
          <a:p>
            <a:r>
              <a:rPr lang="ru-RU" dirty="0" smtClean="0"/>
              <a:t>Цены;</a:t>
            </a:r>
          </a:p>
          <a:p>
            <a:r>
              <a:rPr lang="ru-RU" dirty="0" smtClean="0"/>
              <a:t>Заработной платы;</a:t>
            </a:r>
          </a:p>
          <a:p>
            <a:r>
              <a:rPr lang="ru-RU" dirty="0" smtClean="0"/>
              <a:t>Капитала и прибыли;</a:t>
            </a:r>
          </a:p>
          <a:p>
            <a:r>
              <a:rPr lang="ru-RU" dirty="0" smtClean="0"/>
              <a:t>Экономического роста;</a:t>
            </a:r>
          </a:p>
          <a:p>
            <a:r>
              <a:rPr lang="ru-RU" dirty="0" smtClean="0"/>
              <a:t>Циклического развития;</a:t>
            </a:r>
          </a:p>
          <a:p>
            <a:r>
              <a:rPr lang="ru-RU" dirty="0" smtClean="0"/>
              <a:t>Инфляции.</a:t>
            </a:r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0"/>
            <a:ext cx="7924800" cy="1066800"/>
          </a:xfrm>
        </p:spPr>
        <p:txBody>
          <a:bodyPr/>
          <a:lstStyle/>
          <a:p>
            <a:r>
              <a:rPr lang="ru-RU" dirty="0" smtClean="0"/>
              <a:t>Книги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214422"/>
            <a:ext cx="7924800" cy="4572000"/>
          </a:xfrm>
        </p:spPr>
        <p:txBody>
          <a:bodyPr/>
          <a:lstStyle/>
          <a:p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«Теория заработной платы» (</a:t>
            </a:r>
            <a:r>
              <a:rPr lang="en-US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Theory of Wages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),(1932);</a:t>
            </a:r>
          </a:p>
          <a:p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«Стоимость и капитал» (1939);</a:t>
            </a:r>
          </a:p>
          <a:p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«Обложение военного богатства», (1941);</a:t>
            </a:r>
          </a:p>
          <a:p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«Критерии расходов местных органов власти», (1943);</a:t>
            </a:r>
          </a:p>
          <a:p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«Бремя налогов, взимаемых в Великобритании местными органами власти» (1945);</a:t>
            </a:r>
          </a:p>
          <a:p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«Вклад в теорию торгового цикла»(1950);</a:t>
            </a:r>
            <a:endParaRPr lang="en-US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«Пересмотр теории спроса», (1956);</a:t>
            </a:r>
          </a:p>
          <a:p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«Очерки о мировой экономике», (1959);</a:t>
            </a:r>
          </a:p>
          <a:p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«Капитал и экономический рост», (1965);</a:t>
            </a:r>
            <a:endParaRPr lang="en-US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Теория экономической истории(1969);</a:t>
            </a:r>
            <a:endParaRPr lang="en-US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«Кризис в развитии кейнсианской экономической теории », (1975);</a:t>
            </a:r>
            <a:endParaRPr lang="en-US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«Экономические перспективы. Новые очерки о деньгах и хозяйственном росте», (1977);</a:t>
            </a:r>
            <a:endParaRPr lang="en-US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«Причинность в экономике », (1979);</a:t>
            </a:r>
            <a:endParaRPr lang="en-US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«Критические очерки денежной теории»(1979);</a:t>
            </a:r>
            <a:endParaRPr lang="en-US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«Капитал и время: неоавстрийская теория(1987);</a:t>
            </a:r>
          </a:p>
          <a:p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«Методы динамической экономики(1987);</a:t>
            </a:r>
          </a:p>
          <a:p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Рыночная теория денег(1989).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0"/>
            <a:ext cx="7924800" cy="1066800"/>
          </a:xfrm>
        </p:spPr>
        <p:txBody>
          <a:bodyPr/>
          <a:lstStyle/>
          <a:p>
            <a:r>
              <a:rPr lang="ru-RU" dirty="0" smtClean="0"/>
              <a:t>Статьи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1428736"/>
            <a:ext cx="7924800" cy="4572000"/>
          </a:xfrm>
        </p:spPr>
        <p:txBody>
          <a:bodyPr/>
          <a:lstStyle/>
          <a:p>
            <a:r>
              <a:rPr lang="ru-RU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«Унификация Макроэкономики», (1990);</a:t>
            </a:r>
          </a:p>
          <a:p>
            <a:r>
              <a:rPr lang="ru-RU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«Предположение о постоянной отдаче от масштаба», (1989);</a:t>
            </a:r>
          </a:p>
          <a:p>
            <a:r>
              <a:rPr lang="ru-RU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"Разговор с сэром Джоном </a:t>
            </a:r>
            <a:r>
              <a:rPr lang="ru-RU" sz="1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Хиксом</a:t>
            </a:r>
            <a:r>
              <a:rPr lang="ru-RU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о книге « Стоимость и капитал»», (1988);</a:t>
            </a:r>
          </a:p>
          <a:p>
            <a:r>
              <a:rPr lang="ru-RU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«Новые причинно-следственные связи» (1984);</a:t>
            </a:r>
          </a:p>
          <a:p>
            <a:r>
              <a:rPr lang="ru-RU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«Равновесие и экономический цикл» (1980); </a:t>
            </a:r>
          </a:p>
          <a:p>
            <a:r>
              <a:rPr lang="ru-RU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«Комментарий о </a:t>
            </a:r>
            <a:r>
              <a:rPr lang="ru-RU" sz="1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Рикардинской</a:t>
            </a:r>
            <a:r>
              <a:rPr lang="ru-RU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системе», (1979);</a:t>
            </a:r>
          </a:p>
          <a:p>
            <a:r>
              <a:rPr lang="ru-RU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"Г-н </a:t>
            </a:r>
            <a:r>
              <a:rPr lang="ru-RU" sz="1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Рикардо</a:t>
            </a:r>
            <a:r>
              <a:rPr lang="ru-RU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и современники«, (1979);</a:t>
            </a:r>
          </a:p>
          <a:p>
            <a:r>
              <a:rPr lang="ru-RU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«Масштаб и статус экономики благосостояния», (1975);</a:t>
            </a:r>
          </a:p>
          <a:p>
            <a:r>
              <a:rPr lang="ru-RU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«В поисках денежной стабильности», (1975);</a:t>
            </a:r>
          </a:p>
          <a:p>
            <a:r>
              <a:rPr lang="ru-RU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«Главная движущая сила экономического роста», нобелевская премия по экономике 1972 (1973);</a:t>
            </a:r>
          </a:p>
          <a:p>
            <a:r>
              <a:rPr lang="ru-RU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«Экономическая теория и оценка потребительских потребностей», (1961);</a:t>
            </a:r>
          </a:p>
          <a:p>
            <a:r>
              <a:rPr lang="ru-RU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«Мистер </a:t>
            </a:r>
            <a:r>
              <a:rPr lang="ru-RU" sz="1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Кейнс</a:t>
            </a:r>
            <a:r>
              <a:rPr lang="ru-RU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и классики: предполагаемая интерпретация», (1937)</a:t>
            </a:r>
          </a:p>
          <a:p>
            <a:r>
              <a:rPr lang="ru-RU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«Предложение по упрощению теории денег» ,(1935 г.).</a:t>
            </a:r>
          </a:p>
          <a:p>
            <a:endParaRPr lang="ru-RU" sz="20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«Теория заработной платы»,(1932)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2500306"/>
            <a:ext cx="7924800" cy="4572000"/>
          </a:xfrm>
        </p:spPr>
        <p:txBody>
          <a:bodyPr/>
          <a:lstStyle/>
          <a:p>
            <a:pPr>
              <a:buNone/>
            </a:pPr>
            <a:r>
              <a:rPr lang="ru-RU" sz="2000" dirty="0" smtClean="0"/>
              <a:t>    Исследование функционирования рынка труда и механизма установления заработной платы в условиях несовершенной конкуренции: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ru-RU" sz="2000" dirty="0" smtClean="0"/>
              <a:t>1. главный фактор, нарушающий свободное взаимодействие рыночных сил на рынке труда, - </a:t>
            </a:r>
            <a:r>
              <a:rPr lang="ru-RU" sz="2000" dirty="0" smtClean="0">
                <a:solidFill>
                  <a:srgbClr val="080808"/>
                </a:solidFill>
              </a:rPr>
              <a:t>профсоюзы</a:t>
            </a:r>
            <a:r>
              <a:rPr lang="ru-RU" sz="2000" dirty="0" smtClean="0"/>
              <a:t>.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ru-RU" sz="2000" dirty="0" smtClean="0"/>
              <a:t>2. ставки оплаты труда определяются пересечением «</a:t>
            </a:r>
            <a:r>
              <a:rPr lang="ru-RU" sz="2000" dirty="0" smtClean="0">
                <a:solidFill>
                  <a:srgbClr val="080808"/>
                </a:solidFill>
              </a:rPr>
              <a:t>кривой уступок</a:t>
            </a:r>
            <a:r>
              <a:rPr lang="ru-RU" sz="2000" dirty="0" smtClean="0"/>
              <a:t>» предпринимателей и «</a:t>
            </a:r>
            <a:r>
              <a:rPr lang="ru-RU" sz="2000" dirty="0" smtClean="0">
                <a:solidFill>
                  <a:srgbClr val="080808"/>
                </a:solidFill>
              </a:rPr>
              <a:t>кривой сопротивления</a:t>
            </a:r>
            <a:r>
              <a:rPr lang="ru-RU" sz="2000" dirty="0" smtClean="0"/>
              <a:t>» профсоюзов;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ru-RU" sz="2000" dirty="0" smtClean="0"/>
              <a:t>3. определение </a:t>
            </a:r>
            <a:r>
              <a:rPr lang="ru-RU" sz="2000" dirty="0" smtClean="0">
                <a:solidFill>
                  <a:srgbClr val="080808"/>
                </a:solidFill>
              </a:rPr>
              <a:t>«эластичности субституции»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ru-RU" sz="2000" dirty="0" smtClean="0"/>
              <a:t>4. определение </a:t>
            </a:r>
            <a:r>
              <a:rPr lang="ru-RU" sz="2000" dirty="0" smtClean="0">
                <a:solidFill>
                  <a:srgbClr val="080808"/>
                </a:solidFill>
              </a:rPr>
              <a:t>нейтральности технического прогресса</a:t>
            </a:r>
            <a:endParaRPr lang="ru-RU" sz="2000" dirty="0">
              <a:solidFill>
                <a:srgbClr val="080808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28728" y="1285860"/>
            <a:ext cx="62865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«Теория определения заработной платы в условиях свободного рынка - это просто частный случай общей теории стоимости»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Модель длительной забастовки </a:t>
            </a:r>
            <a:r>
              <a:rPr lang="ru-RU" dirty="0" err="1" smtClean="0"/>
              <a:t>Хикса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00174"/>
            <a:ext cx="4572032" cy="4519626"/>
          </a:xfrm>
        </p:spPr>
        <p:txBody>
          <a:bodyPr/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 увеличении длительности забастовки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 и соответственно издержек от нее профсоюзы снижают свои первоначальные требования по заработной плате (кривая сопротивления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 u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Работодатели при увеличении длительности забастовки и повышении издержек от нее идут на уступки и готовы на повышение первоначально предлагаемой ими заработной платы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кривая уступок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 e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36866" name="Picture 2" descr="http://bugabooks.com/pictures/books/yekonomika-truda.files/image193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94433" y="1285860"/>
            <a:ext cx="4449567" cy="3527488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Эластичность субституции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Измеряет относительную легкость замены одного фактора производства другим, как капитала так и труда;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Если эластичность равна </a:t>
            </a:r>
            <a:r>
              <a:rPr lang="ru-RU" sz="20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нулю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никакая замена </a:t>
            </a:r>
            <a:r>
              <a:rPr lang="ru-RU" sz="20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невозможна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Если она равна </a:t>
            </a:r>
            <a:r>
              <a:rPr lang="ru-RU" sz="20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бесконечности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оба фактора </a:t>
            </a:r>
            <a:r>
              <a:rPr lang="ru-RU" sz="20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полностью взаимозаменяемы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взаимозаменяемость больше, когда малое падение зарплаты ведет к большему использованию рабочей силы по отношению к капиталу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Повышение заработной платы должно приводить в движение </a:t>
            </a:r>
            <a:r>
              <a:rPr lang="ru-RU" sz="20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"индуцированные нововведения"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такие нововведения, которые обеспечивают более активное замещение труда капиталом.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-Conclusion6">
  <a:themeElements>
    <a:clrScheme name="pl-Conclusion6 1">
      <a:dk1>
        <a:srgbClr val="464646"/>
      </a:dk1>
      <a:lt1>
        <a:srgbClr val="FFFFFF"/>
      </a:lt1>
      <a:dk2>
        <a:srgbClr val="000000"/>
      </a:dk2>
      <a:lt2>
        <a:srgbClr val="808080"/>
      </a:lt2>
      <a:accent1>
        <a:srgbClr val="F15D5F"/>
      </a:accent1>
      <a:accent2>
        <a:srgbClr val="333399"/>
      </a:accent2>
      <a:accent3>
        <a:srgbClr val="FFFFFF"/>
      </a:accent3>
      <a:accent4>
        <a:srgbClr val="3A3A3A"/>
      </a:accent4>
      <a:accent5>
        <a:srgbClr val="F7B6B6"/>
      </a:accent5>
      <a:accent6>
        <a:srgbClr val="2D2D8A"/>
      </a:accent6>
      <a:hlink>
        <a:srgbClr val="F15D5F"/>
      </a:hlink>
      <a:folHlink>
        <a:srgbClr val="909090"/>
      </a:folHlink>
    </a:clrScheme>
    <a:fontScheme name="pl-Conclusion6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l-Conclusion6 1">
        <a:dk1>
          <a:srgbClr val="464646"/>
        </a:dk1>
        <a:lt1>
          <a:srgbClr val="FFFFFF"/>
        </a:lt1>
        <a:dk2>
          <a:srgbClr val="000000"/>
        </a:dk2>
        <a:lt2>
          <a:srgbClr val="808080"/>
        </a:lt2>
        <a:accent1>
          <a:srgbClr val="F15D5F"/>
        </a:accent1>
        <a:accent2>
          <a:srgbClr val="333399"/>
        </a:accent2>
        <a:accent3>
          <a:srgbClr val="FFFFFF"/>
        </a:accent3>
        <a:accent4>
          <a:srgbClr val="3A3A3A"/>
        </a:accent4>
        <a:accent5>
          <a:srgbClr val="F7B6B6"/>
        </a:accent5>
        <a:accent6>
          <a:srgbClr val="2D2D8A"/>
        </a:accent6>
        <a:hlink>
          <a:srgbClr val="F15D5F"/>
        </a:hlink>
        <a:folHlink>
          <a:srgbClr val="90909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S001140804">
  <a:themeElements>
    <a:clrScheme name="TS001140804 1">
      <a:dk1>
        <a:srgbClr val="000066"/>
      </a:dk1>
      <a:lt1>
        <a:srgbClr val="FFFFFF"/>
      </a:lt1>
      <a:dk2>
        <a:srgbClr val="003366"/>
      </a:dk2>
      <a:lt2>
        <a:srgbClr val="FFFFFF"/>
      </a:lt2>
      <a:accent1>
        <a:srgbClr val="8EB3C8"/>
      </a:accent1>
      <a:accent2>
        <a:srgbClr val="6F97B3"/>
      </a:accent2>
      <a:accent3>
        <a:srgbClr val="AAADB8"/>
      </a:accent3>
      <a:accent4>
        <a:srgbClr val="DADADA"/>
      </a:accent4>
      <a:accent5>
        <a:srgbClr val="C6D6E0"/>
      </a:accent5>
      <a:accent6>
        <a:srgbClr val="6488A2"/>
      </a:accent6>
      <a:hlink>
        <a:srgbClr val="556575"/>
      </a:hlink>
      <a:folHlink>
        <a:srgbClr val="3D556F"/>
      </a:folHlink>
    </a:clrScheme>
    <a:fontScheme name="TS001140804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S001140804 1">
        <a:dk1>
          <a:srgbClr val="000066"/>
        </a:dk1>
        <a:lt1>
          <a:srgbClr val="FFFFFF"/>
        </a:lt1>
        <a:dk2>
          <a:srgbClr val="003366"/>
        </a:dk2>
        <a:lt2>
          <a:srgbClr val="FFFFFF"/>
        </a:lt2>
        <a:accent1>
          <a:srgbClr val="8EB3C8"/>
        </a:accent1>
        <a:accent2>
          <a:srgbClr val="6F97B3"/>
        </a:accent2>
        <a:accent3>
          <a:srgbClr val="AAADB8"/>
        </a:accent3>
        <a:accent4>
          <a:srgbClr val="DADADA"/>
        </a:accent4>
        <a:accent5>
          <a:srgbClr val="C6D6E0"/>
        </a:accent5>
        <a:accent6>
          <a:srgbClr val="6488A2"/>
        </a:accent6>
        <a:hlink>
          <a:srgbClr val="556575"/>
        </a:hlink>
        <a:folHlink>
          <a:srgbClr val="3D556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9083</TotalTime>
  <Words>1713</Words>
  <Application>Microsoft Office PowerPoint</Application>
  <PresentationFormat>Экран (4:3)</PresentationFormat>
  <Paragraphs>199</Paragraphs>
  <Slides>30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30</vt:i4>
      </vt:variant>
    </vt:vector>
  </HeadingPairs>
  <TitlesOfParts>
    <vt:vector size="32" baseType="lpstr">
      <vt:lpstr>pl-Conclusion6</vt:lpstr>
      <vt:lpstr>TS001140804</vt:lpstr>
      <vt:lpstr> </vt:lpstr>
      <vt:lpstr>План презентации</vt:lpstr>
      <vt:lpstr> Общий вклад в экономическую науку</vt:lpstr>
      <vt:lpstr>Проблемы исследуемые автором</vt:lpstr>
      <vt:lpstr>Книги</vt:lpstr>
      <vt:lpstr>Статьи</vt:lpstr>
      <vt:lpstr>«Теория заработной платы»,(1932)</vt:lpstr>
      <vt:lpstr>Модель длительной забастовки Хикса</vt:lpstr>
      <vt:lpstr>Эластичность субституции</vt:lpstr>
      <vt:lpstr>Нейтральность технического прогресса по Хиксу</vt:lpstr>
      <vt:lpstr> </vt:lpstr>
      <vt:lpstr>«Стоимость и Капитал», (1939)</vt:lpstr>
      <vt:lpstr>Анализ неоклассической теории полезности</vt:lpstr>
      <vt:lpstr>Доктрина Парето-Хикса</vt:lpstr>
      <vt:lpstr>Вклад в общую теорию равновесия</vt:lpstr>
      <vt:lpstr>Вклад в общую теорию равновесия</vt:lpstr>
      <vt:lpstr>Схема Хикса- Хансена</vt:lpstr>
      <vt:lpstr>Вклад в теорию благосостояния</vt:lpstr>
      <vt:lpstr>Вклад в теорию благосостояния</vt:lpstr>
      <vt:lpstr>«Вклад в теорию торгового цикла», (1950)</vt:lpstr>
      <vt:lpstr>Теория экономической истории, (1969)</vt:lpstr>
      <vt:lpstr>«Очерки о мировой экономике», (1979) </vt:lpstr>
      <vt:lpstr>Хозяйственная устойчивость</vt:lpstr>
      <vt:lpstr>"Причинность в экономике“, (1979) </vt:lpstr>
      <vt:lpstr>Виды причинности</vt:lpstr>
      <vt:lpstr>Выводы</vt:lpstr>
      <vt:lpstr>Вопросы к аудитории</vt:lpstr>
      <vt:lpstr>Список источников</vt:lpstr>
      <vt:lpstr>Список источников</vt:lpstr>
      <vt:lpstr>Слайд 30</vt:lpstr>
    </vt:vector>
  </TitlesOfParts>
  <Company>MoBIL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user</cp:lastModifiedBy>
  <cp:revision>427</cp:revision>
  <dcterms:created xsi:type="dcterms:W3CDTF">2012-04-15T10:53:34Z</dcterms:created>
  <dcterms:modified xsi:type="dcterms:W3CDTF">2012-11-26T21:11:54Z</dcterms:modified>
</cp:coreProperties>
</file>