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78" r:id="rId2"/>
  </p:sldMasterIdLst>
  <p:notesMasterIdLst>
    <p:notesMasterId r:id="rId33"/>
  </p:notesMasterIdLst>
  <p:sldIdLst>
    <p:sldId id="296" r:id="rId3"/>
    <p:sldId id="298" r:id="rId4"/>
    <p:sldId id="297" r:id="rId5"/>
    <p:sldId id="299" r:id="rId6"/>
    <p:sldId id="293" r:id="rId7"/>
    <p:sldId id="294" r:id="rId8"/>
    <p:sldId id="300" r:id="rId9"/>
    <p:sldId id="301" r:id="rId10"/>
    <p:sldId id="303" r:id="rId11"/>
    <p:sldId id="302" r:id="rId12"/>
    <p:sldId id="307" r:id="rId13"/>
    <p:sldId id="304" r:id="rId14"/>
    <p:sldId id="308" r:id="rId15"/>
    <p:sldId id="310" r:id="rId16"/>
    <p:sldId id="306" r:id="rId17"/>
    <p:sldId id="312" r:id="rId18"/>
    <p:sldId id="291" r:id="rId19"/>
    <p:sldId id="313" r:id="rId20"/>
    <p:sldId id="305" r:id="rId21"/>
    <p:sldId id="314" r:id="rId22"/>
    <p:sldId id="315" r:id="rId23"/>
    <p:sldId id="316" r:id="rId24"/>
    <p:sldId id="317" r:id="rId25"/>
    <p:sldId id="319" r:id="rId26"/>
    <p:sldId id="320" r:id="rId27"/>
    <p:sldId id="318" r:id="rId28"/>
    <p:sldId id="324" r:id="rId29"/>
    <p:sldId id="321" r:id="rId30"/>
    <p:sldId id="322" r:id="rId31"/>
    <p:sldId id="29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99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0" autoAdjust="0"/>
  </p:normalViewPr>
  <p:slideViewPr>
    <p:cSldViewPr>
      <p:cViewPr>
        <p:scale>
          <a:sx n="66" d="100"/>
          <a:sy n="66" d="100"/>
        </p:scale>
        <p:origin x="-150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CC576A0-A9CB-463F-9753-7162A596854A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5E611E6-4051-48AA-88D8-0FEE4A76D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611E6-4051-48AA-88D8-0FEE4A76D8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E611E6-4051-48AA-88D8-0FEE4A76D8F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EAFE-736A-47F5-9294-BC984658C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78FD-8255-4F2D-90E4-59CAAC41A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90E5-51CD-4126-9176-D7B27BEA2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9106D39-1B11-4BBD-AF8E-289764083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FBD64-8B22-4067-97E1-3A13B8ED6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57072-B939-4149-BE79-45360071C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B324C-88CD-4339-9900-A02C6B5E8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A399-B318-46D6-AE89-83C4CAB1F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F4AF-C1D1-44B4-BF4C-33FF2E353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A0B5B-563A-44B7-A2AC-43BED86C6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64041-C68E-4596-B7FA-6E8E91C97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A0B89-968B-44DB-8400-89675CD85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98BE-535B-40EF-944E-11FC2D541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6C77A-AC37-47A8-8F11-F2835E5D1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94BAA-1FB2-44B7-AD6E-392A05C80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447800"/>
            <a:ext cx="7924800" cy="45720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B1D8C-3315-464F-AC38-EE37D0D88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B20F-122D-4778-9456-F06517A1C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99E72-C675-4768-B355-1C7E182F6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2EDD-2DCD-4093-97B6-A61D2AF60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5A90D-D04A-4811-AF50-85FAF76CE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D81F2-F394-472D-AE6C-3CFAFB2CB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E185-C304-4B71-8C84-4520AB3D8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F0AA3-5788-4FB8-8A13-8D163B74C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1EB8F1B-4281-447F-A21A-B53C24C72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9A3856-ACEF-40F4-BEED-743F98E97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1" r:id="rId2"/>
    <p:sldLayoutId id="2147483700" r:id="rId3"/>
    <p:sldLayoutId id="2147483699" r:id="rId4"/>
    <p:sldLayoutId id="2147483698" r:id="rId5"/>
    <p:sldLayoutId id="2147483697" r:id="rId6"/>
    <p:sldLayoutId id="2147483696" r:id="rId7"/>
    <p:sldLayoutId id="2147483695" r:id="rId8"/>
    <p:sldLayoutId id="2147483694" r:id="rId9"/>
    <p:sldLayoutId id="2147483693" r:id="rId10"/>
    <p:sldLayoutId id="2147483692" r:id="rId11"/>
    <p:sldLayoutId id="2147483691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ugabooks.com/book/304-yekonomika-truda-yekonomicheskaya-teoriya-truda/79-profsoyuzy.htmlhttp:/bugabooks.com/book/304-yekonomika-truda-yekonomicheskaya-teoriya-truda/79-profsoyuzy.html" TargetMode="External"/><Relationship Id="rId2" Type="http://schemas.openxmlformats.org/officeDocument/2006/relationships/hyperlink" Target="http://www.krugosvet.ru/enc/gumanitarnye_nauki/ekonomika_i_pravo/HIKS_DZHON_RICHARD.html?page=0,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-mir.org/index.php?option=com_content&amp;task=view&amp;id=162&amp;Itemid=32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gallery.economicus.ru/cgi-bin/frame_rightn.pl?type=in&amp;links=./in/hicks/critics/hicks_c1.txt&amp;img=critic.gif&amp;name=hicks/" TargetMode="External"/><Relationship Id="rId2" Type="http://schemas.openxmlformats.org/officeDocument/2006/relationships/hyperlink" Target="http://economicus.ru/site/grebenikov/E_Macro/chap14/14_3/14_3_1_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ventech.ru/lib/macro/macro-0048/" TargetMode="External"/><Relationship Id="rId5" Type="http://schemas.openxmlformats.org/officeDocument/2006/relationships/hyperlink" Target="http://dic.academic.ru/dic.nsf/econ_dict/21209/" TargetMode="External"/><Relationship Id="rId4" Type="http://schemas.openxmlformats.org/officeDocument/2006/relationships/hyperlink" Target="http://1pixel.ru/view_hudo.php?id=21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929198"/>
            <a:ext cx="5143536" cy="1752600"/>
          </a:xfrm>
        </p:spPr>
        <p:txBody>
          <a:bodyPr/>
          <a:lstStyle/>
          <a:p>
            <a:r>
              <a:rPr lang="ru-RU" b="1" dirty="0" smtClean="0"/>
              <a:t>Сэр Джон Ричард </a:t>
            </a:r>
            <a:r>
              <a:rPr lang="ru-RU" b="1" dirty="0" err="1" smtClean="0"/>
              <a:t>Хикс</a:t>
            </a:r>
            <a:r>
              <a:rPr lang="ru-RU" dirty="0" smtClean="0"/>
              <a:t> (1904-1989)</a:t>
            </a:r>
            <a:endParaRPr lang="ru-RU" dirty="0"/>
          </a:p>
        </p:txBody>
      </p:sp>
      <p:pic>
        <p:nvPicPr>
          <p:cNvPr id="1026" name="Picture 2" descr="http://img0.liveinternet.ru/images/attach/c/2/73/152/73152568_hic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290"/>
            <a:ext cx="3500462" cy="4730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429132"/>
            <a:ext cx="22145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Подготовил: </a:t>
            </a:r>
            <a:r>
              <a:rPr lang="ru-RU" b="1" i="1" dirty="0" err="1" smtClean="0"/>
              <a:t>Борушко</a:t>
            </a:r>
            <a:r>
              <a:rPr lang="ru-RU" b="1" i="1" dirty="0" smtClean="0"/>
              <a:t> Александр, ЭТ-31</a:t>
            </a:r>
            <a:endParaRPr lang="ru-RU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Нейтральность технического прогресса по Хиксу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Если технический прогресс не изменяет функциональное распределение национального дохода между трудом и капиталом (</a:t>
            </a:r>
            <a:r>
              <a:rPr lang="ru-RU" sz="2000" i="1" dirty="0" err="1" smtClean="0"/>
              <a:t>r</a:t>
            </a:r>
            <a:r>
              <a:rPr lang="ru-RU" sz="2000" i="1" dirty="0" smtClean="0"/>
              <a:t>*K</a:t>
            </a:r>
            <a:r>
              <a:rPr lang="ru-RU" sz="2000" dirty="0" smtClean="0"/>
              <a:t>/</a:t>
            </a:r>
            <a:r>
              <a:rPr lang="en-US" sz="2000" dirty="0" smtClean="0"/>
              <a:t>W*</a:t>
            </a:r>
            <a:r>
              <a:rPr lang="en-US" sz="2000" i="1" dirty="0" smtClean="0"/>
              <a:t>N</a:t>
            </a:r>
            <a:r>
              <a:rPr lang="ru-RU" sz="2000" dirty="0" smtClean="0"/>
              <a:t>= </a:t>
            </a:r>
            <a:r>
              <a:rPr lang="ru-RU" sz="2000" dirty="0" err="1" smtClean="0"/>
              <a:t>const</a:t>
            </a:r>
            <a:r>
              <a:rPr lang="ru-RU" sz="2000" dirty="0" smtClean="0"/>
              <a:t>), то его называют нейтральным. </a:t>
            </a:r>
            <a:endParaRPr lang="en-US" sz="2000" dirty="0" smtClean="0"/>
          </a:p>
          <a:p>
            <a:r>
              <a:rPr lang="ru-RU" sz="2000" dirty="0" smtClean="0"/>
              <a:t>Отношение 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t</a:t>
            </a:r>
            <a:r>
              <a:rPr lang="ru-RU" sz="2000" i="1" baseline="-25000" dirty="0" smtClean="0"/>
              <a:t>*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/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t</a:t>
            </a:r>
            <a:r>
              <a:rPr lang="ru-RU" sz="2000" i="1" baseline="-25000" dirty="0" smtClean="0"/>
              <a:t>*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 = const, </a:t>
            </a:r>
            <a:r>
              <a:rPr lang="ru-RU" sz="2000" dirty="0" smtClean="0"/>
              <a:t>если 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/</a:t>
            </a:r>
            <a:r>
              <a:rPr lang="en-US" sz="2000" i="1" dirty="0" err="1" smtClean="0"/>
              <a:t>N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 = const </a:t>
            </a:r>
            <a:r>
              <a:rPr lang="ru-RU" sz="2000" dirty="0" smtClean="0"/>
              <a:t>и </a:t>
            </a:r>
            <a:r>
              <a:rPr lang="en-US" sz="2000" i="1" dirty="0" err="1" smtClean="0"/>
              <a:t>r</a:t>
            </a:r>
            <a:r>
              <a:rPr lang="en-US" sz="2000" i="1" baseline="-25000" dirty="0" err="1" smtClean="0"/>
              <a:t>t</a:t>
            </a:r>
            <a:r>
              <a:rPr lang="en-US" sz="2000" dirty="0" smtClean="0"/>
              <a:t>/</a:t>
            </a:r>
            <a:r>
              <a:rPr lang="en-US" sz="2000" i="1" dirty="0" smtClean="0"/>
              <a:t>W</a:t>
            </a:r>
            <a:r>
              <a:rPr lang="en-US" sz="2000" i="1" baseline="-25000" dirty="0" smtClean="0"/>
              <a:t>t</a:t>
            </a:r>
            <a:r>
              <a:rPr lang="en-US" sz="2000" dirty="0" smtClean="0"/>
              <a:t> = const.</a:t>
            </a:r>
          </a:p>
          <a:p>
            <a:r>
              <a:rPr lang="ru-RU" sz="2000" dirty="0" smtClean="0"/>
              <a:t>Следовательно, если с одинаковым темпом растут предельные производительности и труда, и капитала, то из-за того, что    </a:t>
            </a:r>
            <a:r>
              <a:rPr lang="ru-RU" sz="2000" dirty="0" smtClean="0"/>
              <a:t>∂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/∂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=W</a:t>
            </a:r>
            <a:r>
              <a:rPr lang="en-US" sz="2000" baseline="-25000" dirty="0" smtClean="0"/>
              <a:t>t</a:t>
            </a:r>
            <a:r>
              <a:rPr lang="ru-RU" sz="2000" dirty="0" smtClean="0"/>
              <a:t>  </a:t>
            </a:r>
            <a:r>
              <a:rPr lang="ru-RU" sz="2000" dirty="0" smtClean="0"/>
              <a:t>        и     </a:t>
            </a:r>
            <a:r>
              <a:rPr lang="ru-RU" sz="2000" dirty="0" smtClean="0"/>
              <a:t>∂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/∂</a:t>
            </a:r>
            <a:r>
              <a:rPr lang="en-US" sz="2000" dirty="0" smtClean="0"/>
              <a:t>K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=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               </a:t>
            </a:r>
            <a:r>
              <a:rPr lang="ru-RU" sz="2000" dirty="0" smtClean="0"/>
              <a:t>пропорция распределения национального дохода не изменяется.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928794" y="5000636"/>
            <a:ext cx="47791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80808"/>
                </a:solidFill>
              </a:rPr>
              <a:t>Производственная функция    </a:t>
            </a:r>
          </a:p>
          <a:p>
            <a:r>
              <a:rPr lang="ru-RU" dirty="0" smtClean="0">
                <a:solidFill>
                  <a:srgbClr val="080808"/>
                </a:solidFill>
              </a:rPr>
              <a:t>Технического прогресса: </a:t>
            </a:r>
            <a:r>
              <a:rPr lang="en-US" b="1" i="1" dirty="0" err="1" smtClean="0"/>
              <a:t>Y</a:t>
            </a:r>
            <a:r>
              <a:rPr lang="en-US" b="1" i="1" baseline="-25000" dirty="0" err="1" smtClean="0"/>
              <a:t>t</a:t>
            </a:r>
            <a:r>
              <a:rPr lang="en-US" b="1" i="1" dirty="0" smtClean="0"/>
              <a:t>=(</a:t>
            </a:r>
            <a:r>
              <a:rPr lang="en-US" b="1" i="1" dirty="0" smtClean="0"/>
              <a:t>1+ɳ)</a:t>
            </a:r>
            <a:r>
              <a:rPr lang="en-US" b="1" i="1" baseline="30000" dirty="0" smtClean="0"/>
              <a:t>t</a:t>
            </a:r>
            <a:r>
              <a:rPr lang="en-US" b="1" i="1" dirty="0" smtClean="0"/>
              <a:t>*</a:t>
            </a:r>
            <a:r>
              <a:rPr lang="en-US" b="1" i="1" dirty="0" err="1" smtClean="0"/>
              <a:t>K</a:t>
            </a:r>
            <a:r>
              <a:rPr lang="en-US" b="1" i="1" baseline="-25000" dirty="0" err="1" smtClean="0"/>
              <a:t>t</a:t>
            </a:r>
            <a:r>
              <a:rPr lang="en-US" b="1" i="1" baseline="30000" dirty="0" err="1" smtClean="0"/>
              <a:t>ᾳ</a:t>
            </a:r>
            <a:r>
              <a:rPr lang="en-US" b="1" i="1" dirty="0" smtClean="0"/>
              <a:t>*N</a:t>
            </a:r>
            <a:r>
              <a:rPr lang="en-US" b="1" i="1" baseline="-25000" dirty="0" smtClean="0"/>
              <a:t>t</a:t>
            </a:r>
            <a:r>
              <a:rPr lang="en-US" b="1" i="1" baseline="30000" dirty="0" smtClean="0"/>
              <a:t>1-ᾳ</a:t>
            </a:r>
            <a:endParaRPr lang="ru-RU" b="1" i="1" dirty="0" smtClean="0">
              <a:solidFill>
                <a:srgbClr val="080808"/>
              </a:solidFill>
            </a:endParaRPr>
          </a:p>
          <a:p>
            <a:r>
              <a:rPr lang="en-US" dirty="0" smtClean="0">
                <a:solidFill>
                  <a:srgbClr val="080808"/>
                </a:solidFill>
              </a:rPr>
              <a:t>ɳ</a:t>
            </a:r>
            <a:r>
              <a:rPr lang="ru-RU" dirty="0" smtClean="0">
                <a:solidFill>
                  <a:srgbClr val="080808"/>
                </a:solidFill>
              </a:rPr>
              <a:t> - темп развития технического прогресса</a:t>
            </a:r>
            <a:endParaRPr lang="ru-RU" dirty="0">
              <a:solidFill>
                <a:srgbClr val="080808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642910" y="5214950"/>
            <a:ext cx="928694" cy="428628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924800" cy="10668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79248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14290"/>
            <a:ext cx="4814010" cy="923330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Утопия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Хикса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285992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Предположение о бесклассовом обществе, где любой может стать предпринимателем, обладая необходимыми данными для выполнения предпринимательских функций</a:t>
            </a:r>
            <a:endParaRPr lang="ru-RU" sz="24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«Стоимость и Капитал», (1939)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7824814" cy="4305312"/>
          </a:xfrm>
        </p:spPr>
        <p:txBody>
          <a:bodyPr/>
          <a:lstStyle/>
          <a:p>
            <a:r>
              <a:rPr lang="ru-RU" sz="2000" dirty="0" smtClean="0"/>
              <a:t>Представляет собой </a:t>
            </a:r>
            <a:r>
              <a:rPr lang="ru-RU" sz="2000" dirty="0" smtClean="0">
                <a:solidFill>
                  <a:srgbClr val="080808"/>
                </a:solidFill>
              </a:rPr>
              <a:t>анализ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80808"/>
                </a:solidFill>
              </a:rPr>
              <a:t>основ неоклассической теории;</a:t>
            </a:r>
          </a:p>
          <a:p>
            <a:r>
              <a:rPr lang="ru-RU" sz="2000" dirty="0" smtClean="0"/>
              <a:t>Закладывает основы современной микроэкономической теории;</a:t>
            </a:r>
          </a:p>
          <a:p>
            <a:r>
              <a:rPr lang="ru-RU" sz="2000" dirty="0" smtClean="0"/>
              <a:t>Основа концепции </a:t>
            </a:r>
            <a:r>
              <a:rPr lang="ru-RU" sz="2000" dirty="0" smtClean="0">
                <a:solidFill>
                  <a:srgbClr val="080808"/>
                </a:solidFill>
              </a:rPr>
              <a:t>«новой экономики благосостояния»;</a:t>
            </a:r>
          </a:p>
          <a:p>
            <a:r>
              <a:rPr lang="ru-RU" sz="2000" dirty="0" smtClean="0"/>
              <a:t>Изложены основы </a:t>
            </a:r>
            <a:r>
              <a:rPr lang="ru-RU" sz="2000" dirty="0" err="1" smtClean="0">
                <a:solidFill>
                  <a:srgbClr val="080808"/>
                </a:solidFill>
              </a:rPr>
              <a:t>ординалистской</a:t>
            </a:r>
            <a:r>
              <a:rPr lang="ru-RU" sz="2000" dirty="0" smtClean="0">
                <a:solidFill>
                  <a:srgbClr val="080808"/>
                </a:solidFill>
              </a:rPr>
              <a:t> теории цен;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Развивает общую теорию равновесия.</a:t>
            </a:r>
            <a:endParaRPr lang="ru-RU" sz="2000" dirty="0" smtClean="0">
              <a:solidFill>
                <a:srgbClr val="080808"/>
              </a:solidFill>
              <a:effectLst/>
            </a:endParaRPr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неоклассической теории полезности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039128" cy="2481266"/>
          </a:xfrm>
        </p:spPr>
        <p:txBody>
          <a:bodyPr/>
          <a:lstStyle/>
          <a:p>
            <a:r>
              <a:rPr lang="ru-RU" dirty="0" smtClean="0"/>
              <a:t>Пересматривает </a:t>
            </a:r>
            <a:r>
              <a:rPr lang="ru-RU" dirty="0" err="1" smtClean="0"/>
              <a:t>кардиналистскую</a:t>
            </a:r>
            <a:r>
              <a:rPr lang="ru-RU" dirty="0" smtClean="0"/>
              <a:t> теорию полезности;</a:t>
            </a:r>
          </a:p>
          <a:p>
            <a:r>
              <a:rPr lang="ru-RU" dirty="0" smtClean="0"/>
              <a:t>Дополняет её «</a:t>
            </a:r>
            <a:r>
              <a:rPr lang="ru-RU" dirty="0" err="1" smtClean="0"/>
              <a:t>паретовской</a:t>
            </a:r>
            <a:r>
              <a:rPr lang="ru-RU" dirty="0" smtClean="0"/>
              <a:t>» кривой безразличия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9124" y="3929066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убывающая </a:t>
            </a:r>
            <a:r>
              <a:rPr lang="ru-RU" dirty="0" smtClean="0">
                <a:solidFill>
                  <a:schemeClr val="bg1"/>
                </a:solidFill>
              </a:rPr>
              <a:t>предельная норма взаимозаменяемости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929066"/>
            <a:ext cx="3214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понижающаяся </a:t>
            </a:r>
            <a:r>
              <a:rPr lang="ru-RU" dirty="0" smtClean="0">
                <a:solidFill>
                  <a:schemeClr val="bg1"/>
                </a:solidFill>
              </a:rPr>
              <a:t>предельная полезность</a:t>
            </a:r>
          </a:p>
          <a:p>
            <a:endParaRPr lang="ru-RU" dirty="0"/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3357554" y="4143380"/>
            <a:ext cx="978408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Доктрина </a:t>
            </a:r>
            <a:r>
              <a:rPr lang="ru-RU" dirty="0" err="1" smtClean="0"/>
              <a:t>Парето-Хикса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потребительское поведение ориентировано на получение наивысшего эффекта, максимальной полезности;</a:t>
            </a:r>
          </a:p>
          <a:p>
            <a:r>
              <a:rPr lang="ru-RU" dirty="0" smtClean="0"/>
              <a:t>потребитель выбирает необходимые ему блага, придерживаясь своего, субъективного порядка предпочтения.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 в общую теорию равновесия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4572000"/>
          </a:xfrm>
        </p:spPr>
        <p:txBody>
          <a:bodyPr/>
          <a:lstStyle/>
          <a:p>
            <a:r>
              <a:rPr lang="ru-RU" sz="2000" dirty="0" smtClean="0"/>
              <a:t>Использует «</a:t>
            </a:r>
            <a:r>
              <a:rPr lang="ru-RU" sz="2000" dirty="0" err="1" smtClean="0"/>
              <a:t>Маршаловское</a:t>
            </a:r>
            <a:r>
              <a:rPr lang="ru-RU" sz="2000" dirty="0" smtClean="0"/>
              <a:t>» понятие </a:t>
            </a:r>
            <a:r>
              <a:rPr lang="ru-RU" sz="2000" dirty="0" smtClean="0">
                <a:solidFill>
                  <a:schemeClr val="bg2"/>
                </a:solidFill>
              </a:rPr>
              <a:t>временного равновесия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Отказывается от деления периодов на долгосрочные, краткосрочные и «однодневные»</a:t>
            </a:r>
          </a:p>
          <a:p>
            <a:r>
              <a:rPr lang="ru-RU" sz="2000" dirty="0" smtClean="0"/>
              <a:t>Рассматривает промежутки времени, на протяжении которых цены в рамках всей системы остаются неизменными. Автор предлагает условно считать такой период </a:t>
            </a:r>
            <a:r>
              <a:rPr lang="ru-RU" sz="2000" dirty="0" smtClean="0">
                <a:solidFill>
                  <a:schemeClr val="bg2"/>
                </a:solidFill>
              </a:rPr>
              <a:t>«недельным»</a:t>
            </a:r>
          </a:p>
          <a:p>
            <a:r>
              <a:rPr lang="ru-RU" sz="2000" dirty="0" smtClean="0"/>
              <a:t>Акцентирует внимание на необходимости изучения капитала с точки зрения </a:t>
            </a:r>
            <a:r>
              <a:rPr lang="ru-RU" sz="2000" dirty="0" smtClean="0">
                <a:solidFill>
                  <a:schemeClr val="bg2"/>
                </a:solidFill>
              </a:rPr>
              <a:t>динамики</a:t>
            </a:r>
          </a:p>
          <a:p>
            <a:r>
              <a:rPr lang="ru-RU" sz="2000" dirty="0" smtClean="0"/>
              <a:t> В точке равновесия предельный предпринимательский доход просто исчезает 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Вклад в общую теорию равновесия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4429124" cy="3948122"/>
          </a:xfrm>
        </p:spPr>
        <p:txBody>
          <a:bodyPr/>
          <a:lstStyle/>
          <a:p>
            <a:r>
              <a:rPr lang="ru-RU" sz="2000" dirty="0" smtClean="0"/>
              <a:t>Товарный рынок –</a:t>
            </a:r>
            <a:r>
              <a:rPr lang="en-US" sz="2000" dirty="0" smtClean="0"/>
              <a:t> IS</a:t>
            </a:r>
          </a:p>
          <a:p>
            <a:r>
              <a:rPr lang="ru-RU" sz="2000" dirty="0" smtClean="0"/>
              <a:t>Денежный рынок – </a:t>
            </a:r>
            <a:r>
              <a:rPr lang="en-US" sz="2000" dirty="0" smtClean="0"/>
              <a:t>LM</a:t>
            </a:r>
          </a:p>
          <a:p>
            <a:r>
              <a:rPr lang="en-US" sz="2000" dirty="0" smtClean="0"/>
              <a:t> </a:t>
            </a:r>
            <a:r>
              <a:rPr lang="ru-RU" sz="2000" dirty="0" smtClean="0"/>
              <a:t>Взаимодействуют за исключением случая ликвидной ловушки</a:t>
            </a:r>
          </a:p>
          <a:p>
            <a:r>
              <a:rPr lang="ru-RU" sz="2000" dirty="0" smtClean="0"/>
              <a:t>Модель IS - LM дает возможность оценить совместное влияние монетарной и фискальной политик на макроэкономику</a:t>
            </a:r>
            <a:endParaRPr lang="ru-RU" sz="2000" dirty="0"/>
          </a:p>
        </p:txBody>
      </p:sp>
      <p:pic>
        <p:nvPicPr>
          <p:cNvPr id="43010" name="Picture 2" descr="Равновесие в модели IS-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0575" y="1428736"/>
            <a:ext cx="4543425" cy="40100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500098" y="1357298"/>
            <a:ext cx="571504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Модель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IS - LM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Хикса</a:t>
            </a:r>
            <a:r>
              <a:rPr lang="ru-RU" dirty="0" smtClean="0"/>
              <a:t>- </a:t>
            </a:r>
            <a:r>
              <a:rPr lang="ru-RU" dirty="0" err="1" smtClean="0"/>
              <a:t>Хансена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143372" cy="451962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Модель </a:t>
            </a:r>
            <a:r>
              <a:rPr lang="en-US" sz="2000" dirty="0" smtClean="0"/>
              <a:t>IS-LM</a:t>
            </a:r>
            <a:r>
              <a:rPr lang="ru-RU" sz="2000" dirty="0" smtClean="0"/>
              <a:t>, была дополнена американским экономистом </a:t>
            </a:r>
            <a:r>
              <a:rPr lang="ru-RU" sz="2000" dirty="0" err="1" smtClean="0"/>
              <a:t>Элвином</a:t>
            </a:r>
            <a:r>
              <a:rPr lang="ru-RU" sz="2000" dirty="0" smtClean="0"/>
              <a:t> </a:t>
            </a:r>
            <a:r>
              <a:rPr lang="ru-RU" sz="2000" dirty="0" err="1" smtClean="0"/>
              <a:t>Хансеном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    В дополнении к товарному и денежному рынку был введён рынок труда</a:t>
            </a:r>
            <a:endParaRPr lang="ru-RU" sz="2000" dirty="0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500174"/>
            <a:ext cx="4617316" cy="314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http://gallery.economicus.ru/img/foto/hans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857628"/>
            <a:ext cx="2000264" cy="271464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-214338"/>
            <a:ext cx="7924800" cy="1066800"/>
          </a:xfrm>
        </p:spPr>
        <p:txBody>
          <a:bodyPr/>
          <a:lstStyle/>
          <a:p>
            <a:r>
              <a:rPr lang="ru-RU" sz="3200" dirty="0" smtClean="0"/>
              <a:t>Вклад в теорию благосостояния</a:t>
            </a:r>
            <a:endParaRPr lang="ru-RU" sz="3200" dirty="0">
              <a:solidFill>
                <a:srgbClr val="08080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7924800" cy="4572000"/>
          </a:xfrm>
        </p:spPr>
        <p:txBody>
          <a:bodyPr/>
          <a:lstStyle/>
          <a:p>
            <a:r>
              <a:rPr lang="ru-RU" sz="2000" dirty="0" smtClean="0"/>
              <a:t>Дополнение теории благосостояния по Парето</a:t>
            </a:r>
          </a:p>
          <a:p>
            <a:r>
              <a:rPr lang="ru-RU" sz="2000" dirty="0" smtClean="0"/>
              <a:t>Благосостояние повышается, если те, кто выигрывает, оценивают свои доходы выше убытков потерпевших.</a:t>
            </a:r>
          </a:p>
          <a:p>
            <a:pPr lvl="0"/>
            <a:r>
              <a:rPr lang="ru-RU" sz="2000" dirty="0" smtClean="0"/>
              <a:t>Состояние </a:t>
            </a:r>
            <a:r>
              <a:rPr lang="en-US" sz="2000" b="1" dirty="0" smtClean="0"/>
              <a:t>B </a:t>
            </a:r>
            <a:r>
              <a:rPr lang="ru-RU" sz="2000" dirty="0" smtClean="0"/>
              <a:t>является предпочтительным по сравнению с состоянием </a:t>
            </a:r>
            <a:r>
              <a:rPr lang="en-US" sz="2000" b="1" dirty="0" smtClean="0"/>
              <a:t>A</a:t>
            </a:r>
            <a:r>
              <a:rPr lang="ru-RU" sz="2000" dirty="0" smtClean="0"/>
              <a:t>, если те, кто получает выгоды от перехода из </a:t>
            </a:r>
            <a:r>
              <a:rPr lang="en-US" sz="2000" b="1" dirty="0" smtClean="0"/>
              <a:t>A</a:t>
            </a:r>
            <a:r>
              <a:rPr lang="ru-RU" sz="2000" dirty="0" smtClean="0"/>
              <a:t> к </a:t>
            </a:r>
            <a:r>
              <a:rPr lang="en-US" sz="2000" b="1" dirty="0" smtClean="0"/>
              <a:t>B</a:t>
            </a:r>
            <a:r>
              <a:rPr lang="ru-RU" sz="2000" dirty="0" smtClean="0"/>
              <a:t>, могут компенсировать </a:t>
            </a:r>
            <a:r>
              <a:rPr lang="ru-RU" sz="2000" b="1" dirty="0" smtClean="0"/>
              <a:t>убытки</a:t>
            </a:r>
            <a:r>
              <a:rPr lang="ru-RU" sz="2000" dirty="0" smtClean="0"/>
              <a:t> тем, кто их от этого перехода понес, и все еще остаться в выигрыше. 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85794"/>
            <a:ext cx="1847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571480"/>
            <a:ext cx="65704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Критерий </a:t>
            </a:r>
            <a:r>
              <a:rPr lang="ru-RU" sz="4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Калдора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-Хикса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571472" y="2285992"/>
            <a:ext cx="8039128" cy="366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1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1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3252" name="Picture 4" descr="http://economic.meduniver.com/uploads/1250532989_graf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00504"/>
            <a:ext cx="2500330" cy="248999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7924800" cy="1066800"/>
          </a:xfrm>
        </p:spPr>
        <p:txBody>
          <a:bodyPr/>
          <a:lstStyle/>
          <a:p>
            <a:r>
              <a:rPr lang="ru-RU" sz="3200" dirty="0" smtClean="0"/>
              <a:t>Вклад в теорию благосостояния</a:t>
            </a:r>
            <a:endParaRPr lang="ru-RU" sz="3200" dirty="0">
              <a:solidFill>
                <a:srgbClr val="08080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КОМПЕНСИРУЮЩЕЕ ИЗМЕНЕНИЕ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-дополнительная сумма денег, необходимая для восстановления первоначального индивидуального уровня полезности, если цена какого-либо потребляемого товара увеличивается либо этот товар становится недоступным. Предполагается, что цены и степень доступности всех других товаров остаются неизменными. </a:t>
            </a:r>
          </a:p>
          <a:p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ЭКВИВАЛЕНТНОЕ ИЗМЕНЕНИЕ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-дополнительная сумма денег, необходимая для достижения того уровня полезности, которую мог бы иметь товар для данного индивида, если бы цена какого-либо товара упала или стал доступен новый товар.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85794"/>
            <a:ext cx="8602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Компенсирующие и эквивалентные изменения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709738"/>
            <a:ext cx="8426480" cy="4598987"/>
          </a:xfrm>
        </p:spPr>
        <p:txBody>
          <a:bodyPr/>
          <a:lstStyle/>
          <a:p>
            <a:r>
              <a:rPr lang="ru-RU" dirty="0" smtClean="0"/>
              <a:t>Общий вклад учёного в экономическую науку</a:t>
            </a:r>
          </a:p>
          <a:p>
            <a:r>
              <a:rPr lang="ru-RU" dirty="0" smtClean="0"/>
              <a:t>Основные труды учёного</a:t>
            </a:r>
          </a:p>
          <a:p>
            <a:r>
              <a:rPr lang="ru-RU" dirty="0" smtClean="0"/>
              <a:t>Анализ основных трудов учёного.</a:t>
            </a:r>
          </a:p>
          <a:p>
            <a:r>
              <a:rPr lang="ru-RU" dirty="0" smtClean="0"/>
              <a:t>Выводы. (в форме таблицы)</a:t>
            </a:r>
            <a:endParaRPr lang="ru-RU" dirty="0" smtClean="0"/>
          </a:p>
          <a:p>
            <a:r>
              <a:rPr lang="ru-RU" dirty="0" smtClean="0"/>
              <a:t>Вопросы аудитории</a:t>
            </a:r>
          </a:p>
          <a:p>
            <a:r>
              <a:rPr lang="ru-RU" dirty="0" smtClean="0"/>
              <a:t>Список источников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«Вклад в теорию торгового цикла», (1950)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Исследует </a:t>
            </a:r>
            <a:r>
              <a:rPr lang="ru-RU" sz="2000" dirty="0" smtClean="0">
                <a:solidFill>
                  <a:schemeClr val="bg2"/>
                </a:solidFill>
              </a:rPr>
              <a:t>вопросы цикличности </a:t>
            </a:r>
            <a:r>
              <a:rPr lang="ru-RU" sz="2000" dirty="0" smtClean="0"/>
              <a:t>в экономике;</a:t>
            </a:r>
          </a:p>
          <a:p>
            <a:r>
              <a:rPr lang="ru-RU" sz="2000" dirty="0" smtClean="0"/>
              <a:t>Выделяет </a:t>
            </a:r>
            <a:r>
              <a:rPr lang="ru-RU" sz="2000" dirty="0" smtClean="0">
                <a:solidFill>
                  <a:schemeClr val="bg2"/>
                </a:solidFill>
              </a:rPr>
              <a:t>свободные и вынужденные циклы</a:t>
            </a:r>
            <a:r>
              <a:rPr lang="ru-RU" sz="2000" dirty="0" smtClean="0"/>
              <a:t>;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Свободный цикл </a:t>
            </a:r>
            <a:r>
              <a:rPr lang="ru-RU" sz="2000" dirty="0" smtClean="0"/>
              <a:t>затухает сам по себе вследствие низкого уровня автономных инвестиций, слабого мультипликатора или слабого акселератора;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Вынужденный цикл</a:t>
            </a:r>
            <a:r>
              <a:rPr lang="ru-RU" sz="2000" dirty="0" smtClean="0"/>
              <a:t> приводится в движение мощными силами расширения экономики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экономической истории, (1969)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Отмечает серьезность хозяйственных проблем, с которыми сталкивается современный капитализм: </a:t>
            </a:r>
            <a:r>
              <a:rPr lang="ru-RU" sz="2000" dirty="0" smtClean="0">
                <a:solidFill>
                  <a:schemeClr val="bg2"/>
                </a:solidFill>
              </a:rPr>
              <a:t>инфляция</a:t>
            </a:r>
            <a:r>
              <a:rPr lang="ru-RU" sz="2000" dirty="0" smtClean="0"/>
              <a:t>,</a:t>
            </a:r>
            <a:r>
              <a:rPr lang="ru-RU" sz="2000" dirty="0" smtClean="0">
                <a:solidFill>
                  <a:schemeClr val="bg2"/>
                </a:solidFill>
              </a:rPr>
              <a:t> дефициты платежного баланса</a:t>
            </a:r>
            <a:r>
              <a:rPr lang="ru-RU" sz="2000" dirty="0" smtClean="0"/>
              <a:t>,</a:t>
            </a:r>
            <a:r>
              <a:rPr lang="ru-RU" sz="2000" dirty="0" smtClean="0">
                <a:solidFill>
                  <a:schemeClr val="bg2"/>
                </a:solidFill>
              </a:rPr>
              <a:t> расстройство внутреннего денежного обращения</a:t>
            </a:r>
            <a:r>
              <a:rPr lang="ru-RU" sz="2000" dirty="0" smtClean="0"/>
              <a:t> и </a:t>
            </a:r>
            <a:r>
              <a:rPr lang="ru-RU" sz="2000" dirty="0" smtClean="0">
                <a:solidFill>
                  <a:schemeClr val="bg2"/>
                </a:solidFill>
              </a:rPr>
              <a:t>кризис валютной системы.</a:t>
            </a:r>
          </a:p>
          <a:p>
            <a:r>
              <a:rPr lang="ru-RU" sz="2000" dirty="0" smtClean="0"/>
              <a:t>Причины: </a:t>
            </a:r>
            <a:r>
              <a:rPr lang="ru-RU" sz="2000" dirty="0" smtClean="0">
                <a:solidFill>
                  <a:schemeClr val="bg2"/>
                </a:solidFill>
              </a:rPr>
              <a:t>«непомерные притязания»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/>
              <a:t>трудящихся, </a:t>
            </a:r>
            <a:r>
              <a:rPr lang="ru-RU" sz="2000" dirty="0" smtClean="0">
                <a:solidFill>
                  <a:schemeClr val="bg2"/>
                </a:solidFill>
              </a:rPr>
              <a:t>«слабость»</a:t>
            </a:r>
            <a:r>
              <a:rPr lang="ru-RU" sz="2000" dirty="0" smtClean="0"/>
              <a:t> правительств.</a:t>
            </a:r>
          </a:p>
          <a:p>
            <a:r>
              <a:rPr lang="ru-RU" sz="2000" dirty="0" smtClean="0"/>
              <a:t>Делает упор не на объяснение конкретных исторических событий, а на </a:t>
            </a:r>
            <a:r>
              <a:rPr lang="ru-RU" sz="2000" dirty="0" smtClean="0">
                <a:solidFill>
                  <a:schemeClr val="bg2"/>
                </a:solidFill>
              </a:rPr>
              <a:t>нахождение общих тенденций </a:t>
            </a:r>
            <a:r>
              <a:rPr lang="ru-RU" sz="2000" dirty="0" smtClean="0"/>
              <a:t>экономического развития;</a:t>
            </a:r>
          </a:p>
          <a:p>
            <a:r>
              <a:rPr lang="ru-RU" sz="2000" dirty="0" smtClean="0"/>
              <a:t>Выделяет не только рыночные, но и нерыночные формы организации хозяйственного процесса;</a:t>
            </a:r>
          </a:p>
          <a:p>
            <a:r>
              <a:rPr lang="ru-RU" sz="2000" dirty="0" smtClean="0"/>
              <a:t>Среди нерыночных выделял системы основанные на </a:t>
            </a:r>
            <a:r>
              <a:rPr lang="ru-RU" sz="2000" dirty="0" smtClean="0">
                <a:solidFill>
                  <a:schemeClr val="bg2"/>
                </a:solidFill>
              </a:rPr>
              <a:t>«приказах» </a:t>
            </a:r>
            <a:r>
              <a:rPr lang="ru-RU" sz="2000" dirty="0" smtClean="0"/>
              <a:t>и на </a:t>
            </a:r>
            <a:r>
              <a:rPr lang="ru-RU" sz="2000" dirty="0" smtClean="0">
                <a:solidFill>
                  <a:srgbClr val="003399"/>
                </a:solidFill>
              </a:rPr>
              <a:t>«</a:t>
            </a:r>
            <a:r>
              <a:rPr lang="ru-RU" sz="2000" dirty="0" smtClean="0">
                <a:solidFill>
                  <a:schemeClr val="bg2"/>
                </a:solidFill>
              </a:rPr>
              <a:t>традиции»</a:t>
            </a:r>
            <a:endParaRPr lang="ru-RU" sz="2000" dirty="0" smtClean="0">
              <a:solidFill>
                <a:schemeClr val="bg2"/>
              </a:solidFill>
            </a:endParaRPr>
          </a:p>
          <a:p>
            <a:r>
              <a:rPr lang="ru-RU" sz="2000" dirty="0" smtClean="0"/>
              <a:t>В условиях </a:t>
            </a:r>
            <a:r>
              <a:rPr lang="ru-RU" sz="2000" dirty="0" smtClean="0">
                <a:solidFill>
                  <a:schemeClr val="bg2"/>
                </a:solidFill>
              </a:rPr>
              <a:t>острого кризиса </a:t>
            </a:r>
            <a:r>
              <a:rPr lang="ru-RU" sz="2000" dirty="0" smtClean="0"/>
              <a:t>экономика чаще "смещается" в направлении "командной" системы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7924800" cy="1066800"/>
          </a:xfrm>
        </p:spPr>
        <p:txBody>
          <a:bodyPr/>
          <a:lstStyle/>
          <a:p>
            <a:r>
              <a:rPr lang="ru-RU" b="1" dirty="0" smtClean="0"/>
              <a:t>«Очерки о мировой экономике», (1979)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8610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000" dirty="0" smtClean="0">
                <a:solidFill>
                  <a:schemeClr val="bg2"/>
                </a:solidFill>
              </a:rPr>
              <a:t>Рассматриваются проблемы развития международных экономических отношений в 40-50-х годах</a:t>
            </a:r>
          </a:p>
          <a:p>
            <a:r>
              <a:rPr lang="ru-RU" sz="2000" dirty="0" smtClean="0"/>
              <a:t>Важное место отведено </a:t>
            </a:r>
            <a:r>
              <a:rPr lang="ru-RU" sz="2000" dirty="0" smtClean="0">
                <a:solidFill>
                  <a:schemeClr val="bg2"/>
                </a:solidFill>
              </a:rPr>
              <a:t>анализу проблем неуклонного роста цен </a:t>
            </a:r>
            <a:r>
              <a:rPr lang="ru-RU" sz="2000" dirty="0" smtClean="0">
                <a:solidFill>
                  <a:schemeClr val="tx2"/>
                </a:solidFill>
              </a:rPr>
              <a:t>в послевоенной капиталистической экономике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Оправдывает </a:t>
            </a:r>
            <a:r>
              <a:rPr lang="ru-RU" sz="2000" dirty="0" smtClean="0">
                <a:solidFill>
                  <a:schemeClr val="bg2"/>
                </a:solidFill>
              </a:rPr>
              <a:t>отказ от </a:t>
            </a:r>
            <a:r>
              <a:rPr lang="ru-RU" sz="2000" dirty="0" smtClean="0"/>
              <a:t>нагромождения в торговле многочисленных протекционистских </a:t>
            </a:r>
            <a:r>
              <a:rPr lang="ru-RU" sz="2000" dirty="0" smtClean="0">
                <a:solidFill>
                  <a:schemeClr val="bg2"/>
                </a:solidFill>
              </a:rPr>
              <a:t>барьеров</a:t>
            </a:r>
            <a:r>
              <a:rPr lang="ru-RU" sz="2000" dirty="0" smtClean="0"/>
              <a:t> и </a:t>
            </a:r>
            <a:r>
              <a:rPr lang="ru-RU" sz="2000" dirty="0" smtClean="0">
                <a:solidFill>
                  <a:schemeClr val="bg2"/>
                </a:solidFill>
              </a:rPr>
              <a:t>возвращение к свободной торговле</a:t>
            </a:r>
          </a:p>
          <a:p>
            <a:r>
              <a:rPr lang="ru-RU" sz="2000" dirty="0" smtClean="0"/>
              <a:t>Сравнивает различные подходы к </a:t>
            </a:r>
            <a:r>
              <a:rPr lang="ru-RU" sz="2000" dirty="0" smtClean="0">
                <a:solidFill>
                  <a:schemeClr val="bg2"/>
                </a:solidFill>
              </a:rPr>
              <a:t>хозяйственной устойчивости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В новых условиях на смену золотому стандарту, по словам </a:t>
            </a:r>
            <a:r>
              <a:rPr lang="ru-RU" sz="2000" dirty="0" err="1" smtClean="0"/>
              <a:t>Хикса</a:t>
            </a:r>
            <a:r>
              <a:rPr lang="ru-RU" sz="2000" dirty="0" smtClean="0"/>
              <a:t>, приходит так называемый </a:t>
            </a:r>
            <a:r>
              <a:rPr lang="ru-RU" sz="2000" dirty="0" smtClean="0">
                <a:solidFill>
                  <a:schemeClr val="bg2"/>
                </a:solidFill>
              </a:rPr>
              <a:t>«трудовой стандарт»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     </a:t>
            </a:r>
            <a:endParaRPr lang="ru-RU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Хозяйственная устойчивость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428736"/>
            <a:ext cx="7824814" cy="9810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Хикс</a:t>
            </a:r>
            <a:r>
              <a:rPr lang="ru-RU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выделяет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3357562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«старую стабильность» </a:t>
            </a:r>
            <a:r>
              <a:rPr lang="ru-RU" dirty="0" smtClean="0"/>
              <a:t>- с неизменностью денежных доходов и параллельным снижением цен на товары и услуги 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 rot="7565786">
            <a:off x="2066477" y="2367412"/>
            <a:ext cx="978408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 rot="3692889">
            <a:off x="6171985" y="2303485"/>
            <a:ext cx="978408" cy="484632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43636" y="3214686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«новую стабильность» - </a:t>
            </a:r>
            <a:r>
              <a:rPr lang="ru-RU" dirty="0" smtClean="0"/>
              <a:t>с ростом доходов и сохранением неизменного уровня цен.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214415" y="514351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Равновесный уровень ссудного процента в условиях "новой стабильности" оказывается выше, чем при неуклонно снижающихся ценах</a:t>
            </a:r>
            <a:r>
              <a:rPr lang="ru-RU" dirty="0" smtClean="0"/>
              <a:t>.                  неэффективности денежно-кредитной политики 30 -40 годов 20 века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3714744" y="5715016"/>
            <a:ext cx="714380" cy="413194"/>
          </a:xfrm>
          <a:prstGeom prst="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924800" cy="1066800"/>
          </a:xfrm>
        </p:spPr>
        <p:txBody>
          <a:bodyPr/>
          <a:lstStyle/>
          <a:p>
            <a:r>
              <a:rPr lang="ru-RU" b="1" dirty="0" smtClean="0"/>
              <a:t>"Причинность в экономике“</a:t>
            </a:r>
            <a:r>
              <a:rPr lang="en-US" b="1" dirty="0" smtClean="0"/>
              <a:t>,</a:t>
            </a:r>
            <a:r>
              <a:rPr lang="ru-RU" b="1" dirty="0" smtClean="0"/>
              <a:t> (1979)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Отмечает как </a:t>
            </a:r>
            <a:r>
              <a:rPr lang="ru-RU" sz="2000" dirty="0" smtClean="0">
                <a:solidFill>
                  <a:schemeClr val="bg2"/>
                </a:solidFill>
              </a:rPr>
              <a:t>велико значение анализа причинно-следственных связей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>
                <a:solidFill>
                  <a:schemeClr val="bg2"/>
                </a:solidFill>
              </a:rPr>
              <a:t>Использование абстрактных понятий </a:t>
            </a:r>
            <a:r>
              <a:rPr lang="ru-RU" sz="2000" dirty="0" smtClean="0"/>
              <a:t>и схем для предсказания будущих событий сопряжено, как отмечает автор, с рядом серьезных </a:t>
            </a:r>
            <a:r>
              <a:rPr lang="ru-RU" sz="2000" dirty="0" smtClean="0">
                <a:solidFill>
                  <a:schemeClr val="bg2"/>
                </a:solidFill>
              </a:rPr>
              <a:t>трудностей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Разграничиваются </a:t>
            </a:r>
            <a:r>
              <a:rPr lang="ru-RU" sz="2000" dirty="0" smtClean="0">
                <a:solidFill>
                  <a:schemeClr val="bg2"/>
                </a:solidFill>
              </a:rPr>
              <a:t>"сильное"</a:t>
            </a:r>
            <a:r>
              <a:rPr lang="ru-RU" sz="2000" dirty="0" smtClean="0"/>
              <a:t> и </a:t>
            </a:r>
            <a:r>
              <a:rPr lang="ru-RU" sz="2000" dirty="0" smtClean="0">
                <a:solidFill>
                  <a:schemeClr val="bg2"/>
                </a:solidFill>
              </a:rPr>
              <a:t>"слабое" </a:t>
            </a:r>
            <a:r>
              <a:rPr lang="ru-RU" sz="2000" dirty="0" smtClean="0"/>
              <a:t>отношения причинности 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причинности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Сильная причинность </a:t>
            </a:r>
            <a:r>
              <a:rPr lang="ru-RU" dirty="0" smtClean="0"/>
              <a:t>– свершение события </a:t>
            </a:r>
            <a:r>
              <a:rPr lang="en-US" dirty="0" smtClean="0"/>
              <a:t>A </a:t>
            </a:r>
            <a:r>
              <a:rPr lang="ru-RU" dirty="0" smtClean="0"/>
              <a:t>достаточно для свершения события </a:t>
            </a:r>
            <a:r>
              <a:rPr lang="en-US" dirty="0" smtClean="0"/>
              <a:t>B</a:t>
            </a:r>
          </a:p>
          <a:p>
            <a:r>
              <a:rPr lang="ru-RU" dirty="0" smtClean="0">
                <a:solidFill>
                  <a:schemeClr val="bg2"/>
                </a:solidFill>
              </a:rPr>
              <a:t>Слабая причинность </a:t>
            </a:r>
            <a:r>
              <a:rPr lang="ru-RU" dirty="0" smtClean="0"/>
              <a:t>– свершение </a:t>
            </a:r>
            <a:r>
              <a:rPr lang="en-US" dirty="0" smtClean="0"/>
              <a:t>A </a:t>
            </a:r>
            <a:r>
              <a:rPr lang="ru-RU" dirty="0" smtClean="0"/>
              <a:t>предопределяется совмещением событий </a:t>
            </a:r>
            <a:r>
              <a:rPr lang="en-US" dirty="0" smtClean="0"/>
              <a:t>B, C, D.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0"/>
            <a:ext cx="7272337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2556987"/>
              </p:ext>
            </p:extLst>
          </p:nvPr>
        </p:nvGraphicFramePr>
        <p:xfrm>
          <a:off x="-31" y="928671"/>
          <a:ext cx="9144032" cy="6504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641"/>
                <a:gridCol w="1828609"/>
                <a:gridCol w="1828609"/>
                <a:gridCol w="1828609"/>
                <a:gridCol w="1829564"/>
              </a:tblGrid>
              <a:tr h="2075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Новые методы экономического анализа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Теория общего равновесия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Макро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экономика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Микро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экономика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Междисциплинарные </a:t>
                      </a:r>
                      <a:r>
                        <a:rPr lang="ru-RU" sz="1800" dirty="0" err="1" smtClean="0">
                          <a:effectLst/>
                        </a:rPr>
                        <a:t>исследова</a:t>
                      </a:r>
                      <a:r>
                        <a:rPr lang="ru-RU" sz="1800" dirty="0" smtClean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08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«Причинность в экономике»,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(1979): Сильная и слабая причинность в экономическом анализе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Джон </a:t>
                      </a:r>
                      <a:r>
                        <a:rPr lang="ru-RU" sz="12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Хикс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200" b="1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обелевская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премия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«за новаторский вклад в общую теорию равновесия и теорию благосостояния</a:t>
                      </a: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».  (1972) </a:t>
                      </a:r>
                      <a:r>
                        <a:rPr lang="ru-RU" sz="1200" u="sng" smtClean="0">
                          <a:latin typeface="Times New Roman" pitchFamily="18" charset="0"/>
                          <a:cs typeface="Times New Roman" pitchFamily="18" charset="0"/>
                        </a:rPr>
                        <a:t>Нобелевская лекция</a:t>
                      </a:r>
                      <a:r>
                        <a:rPr lang="ru-RU" sz="1200" u="sng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(Хрестоматия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«Стоимость и </a:t>
                      </a:r>
                      <a:r>
                        <a:rPr lang="ru-RU" sz="1200" u="sng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капитал», (1939)</a:t>
                      </a:r>
                      <a:r>
                        <a:rPr lang="ru-RU" sz="1200" u="none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Модель </a:t>
                      </a:r>
                      <a:r>
                        <a:rPr lang="en-US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IS-LM. </a:t>
                      </a:r>
                      <a:r>
                        <a:rPr lang="ru-RU" sz="1200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Изучение равновесия т капитала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точки </a:t>
                      </a:r>
                      <a:r>
                        <a:rPr lang="ru-RU" sz="1200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зрения динамики.  (Хрестоматия) 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(«Теория заработной платы», (1932)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Нейтральность технического прогресса по </a:t>
                      </a:r>
                      <a:r>
                        <a:rPr lang="ru-RU" sz="1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Хиксу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Модель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длительной забастовки. Эластичность субституции труда капиталом.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«Вклад в теорию торгового цикла»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(1950):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Свободные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вынужденные циклы.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«Очерки о мировой экономике» 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(1979): «Трудовой стандарт». «Старая» и «новая» хозяйственные стабильности.)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«Стоимость</a:t>
                      </a:r>
                      <a:r>
                        <a:rPr lang="ru-RU" sz="1200" u="sng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капитал», (1939)</a:t>
                      </a:r>
                      <a:r>
                        <a:rPr lang="ru-RU" sz="1200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Доктрина Парето-Хикса.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неоклассической теории полезности. Уменьшающаяся предельная норма взаимозаменяемости. Компенсирующие и эквивалентные изменения. Критерий Калдора-Хикса.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«Теория экономической истории»,</a:t>
                      </a:r>
                      <a:r>
                        <a:rPr lang="ru-RU" sz="1200" u="sng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u="non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(1969).: «Непомерные притязания» трудящихся. Системы основанные на «приказах» и «традициях». (Хрестоматия) </a:t>
                      </a:r>
                      <a:endParaRPr lang="ru-RU" sz="1200" u="none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9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аудитории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3" y="1709739"/>
            <a:ext cx="8212167" cy="143351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1.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Назовите, что, согласно Джону Хиксу, есть главный фактор, нарушающий свободное взаимодействие рыночных сил на рынке труда?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428868"/>
            <a:ext cx="341244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Профсоюзы!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3714752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В чём заключается вклад Джона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Хикса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общую теорию равновесия?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43372" y="4143380"/>
            <a:ext cx="44262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Разработка модели 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– LM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4857760"/>
            <a:ext cx="7807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сторону какой системы, согласно Хиксу, смещается экономика в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 острого кризиса?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5572140"/>
            <a:ext cx="52572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сторону «командной» системы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55042" cy="4598987"/>
          </a:xfrm>
        </p:spPr>
        <p:txBody>
          <a:bodyPr/>
          <a:lstStyle/>
          <a:p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Нобелевские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лекции ― 100 лет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Премия Шведского банка памяти Альфреда Нобеля в области экономических наук : сборник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под ред. В. С. </a:t>
            </a:r>
            <a:r>
              <a:rPr lang="ru-RU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Лобанкова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Москва : Физико-математическая литература : Наука / Интерпериодика, 2006 – с.226 - 523 с 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Хрестоматия)</a:t>
            </a:r>
            <a:endParaRPr lang="ru-RU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600" dirty="0" smtClean="0"/>
              <a:t>Джон </a:t>
            </a:r>
            <a:r>
              <a:rPr lang="ru-RU" sz="1600" dirty="0" err="1" smtClean="0"/>
              <a:t>Хикс</a:t>
            </a:r>
            <a:r>
              <a:rPr lang="ru-RU" sz="1600" dirty="0" smtClean="0"/>
              <a:t>. «Теория экономической истории»/ Под ред. P.M. Нуреева/  Изд. НП «Журнал Вопросы экономики».- Москва, 2003</a:t>
            </a:r>
            <a:r>
              <a:rPr lang="ru-RU" sz="1600" dirty="0" smtClean="0"/>
              <a:t>. (Хрестоматия)</a:t>
            </a:r>
            <a:endParaRPr lang="ru-RU" sz="1600" dirty="0" smtClean="0"/>
          </a:p>
          <a:p>
            <a:r>
              <a:rPr lang="ru-RU" sz="1600" dirty="0" smtClean="0"/>
              <a:t>Джон </a:t>
            </a:r>
            <a:r>
              <a:rPr lang="ru-RU" sz="1600" dirty="0" err="1" smtClean="0"/>
              <a:t>Хикс</a:t>
            </a:r>
            <a:r>
              <a:rPr lang="ru-RU" sz="1600" dirty="0" smtClean="0"/>
              <a:t> «Стоимость капитал». – Лондон, 1939</a:t>
            </a:r>
            <a:r>
              <a:rPr lang="ru-RU" sz="1600" dirty="0" smtClean="0"/>
              <a:t>. (Хрестоматия)</a:t>
            </a:r>
            <a:endParaRPr lang="ru-RU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Энциклопедия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Кругосвет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Универсальная научно-популярная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онлайн-энциклопедия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Режим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доступа: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http://www.krugosvet.ru/enc/gumanitarnye_nauki/ekonomika_i_pravo/HIKS_DZHON_RICHARD.html?page=0,0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/Дата доступа: 09.11.12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Экономика труда: экономическая теория труда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Режим доступа: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http://bugabooks.com/book/304-yekonomika-truda-yekonomicheskaya-teoriya-truda/79-profsoyuzy.html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http://bugabooks.com/book/304-yekonomika-truda-yekonomicheskaya-teoriya-truda/79-profsoyuzy.html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/Дата доступа:10.11.12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Наш мир.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Режим доступа: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http://n-mir.org/index.php?option=com_content&amp;task=view&amp;id=162&amp;Itemid=32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Дата доступа: 08.11.12.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140728" cy="4598987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прогресс и распределение национального дохода.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доступа: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http://economicus.ru/site/grebenikov/E_Macro/chap14/14_3/14_3_1_1.html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Дата доступа:07.11.12.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Галерея экономистов.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доступа: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http://gallery.economicus.ru/cgi-bin/frame_rightn.pl?type=in&amp;links=./in/hicks/critics/hicks_c1.txt&amp;img=critic.gif&amp;name=hicks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Дата доступа: 06.11.12</a:t>
            </a:r>
            <a:r>
              <a:rPr lang="ru-RU" sz="2000" dirty="0" smtClean="0"/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Воспоминания биржевых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трейдеров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бизнесменов.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доступа: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http://1pixel.ru/view_hudo.php?id=21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Дата доступа: 09.11.12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«Академик». Экономический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словарь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доступа: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http://dic.academic.ru/dic.nsf/econ_dict/21209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Дата доступа: 11.11.12.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InvenTech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». 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креативных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технологий.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доступа: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http://www.inventech.ru/lib/macro/macro-0048/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Дата доступа: 09.11.12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3999" cy="1143000"/>
          </a:xfrm>
        </p:spPr>
        <p:txBody>
          <a:bodyPr/>
          <a:lstStyle/>
          <a:p>
            <a:r>
              <a:rPr lang="ru-RU" dirty="0" smtClean="0"/>
              <a:t> Общий вклад в экономическую науку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000108"/>
            <a:ext cx="4568828" cy="46704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Лауреат Нобелевской премии 1972 года «за новаторский вклад в общую теорию равновесия и теорию благосостояния».</a:t>
            </a:r>
            <a:endParaRPr lang="ru-RU" dirty="0"/>
          </a:p>
        </p:txBody>
      </p:sp>
      <p:pic>
        <p:nvPicPr>
          <p:cNvPr id="35842" name="Picture 2" descr="http://www.krugosvet.ru/images/1007573_7573_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493658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28934"/>
            <a:ext cx="8336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внимание!!!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313"/>
            <a:ext cx="8072493" cy="1143000"/>
          </a:xfrm>
        </p:spPr>
        <p:txBody>
          <a:bodyPr/>
          <a:lstStyle/>
          <a:p>
            <a:r>
              <a:rPr lang="ru-RU" dirty="0" smtClean="0"/>
              <a:t>Проблемы исследуемые автором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Стоимости;</a:t>
            </a:r>
          </a:p>
          <a:p>
            <a:r>
              <a:rPr lang="ru-RU" dirty="0" smtClean="0"/>
              <a:t>Спроса и предложения;</a:t>
            </a:r>
          </a:p>
          <a:p>
            <a:r>
              <a:rPr lang="ru-RU" dirty="0" smtClean="0"/>
              <a:t>Цены;</a:t>
            </a:r>
          </a:p>
          <a:p>
            <a:r>
              <a:rPr lang="ru-RU" dirty="0" smtClean="0"/>
              <a:t>Заработной платы;</a:t>
            </a:r>
          </a:p>
          <a:p>
            <a:r>
              <a:rPr lang="ru-RU" dirty="0" smtClean="0"/>
              <a:t>Капитала и прибыли;</a:t>
            </a:r>
          </a:p>
          <a:p>
            <a:r>
              <a:rPr lang="ru-RU" dirty="0" smtClean="0"/>
              <a:t>Экономического роста;</a:t>
            </a:r>
          </a:p>
          <a:p>
            <a:r>
              <a:rPr lang="ru-RU" dirty="0" smtClean="0"/>
              <a:t>Циклического развития;</a:t>
            </a:r>
          </a:p>
          <a:p>
            <a:r>
              <a:rPr lang="ru-RU" dirty="0" smtClean="0"/>
              <a:t>Инфляции.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24800" cy="1066800"/>
          </a:xfrm>
        </p:spPr>
        <p:txBody>
          <a:bodyPr/>
          <a:lstStyle/>
          <a:p>
            <a:r>
              <a:rPr lang="ru-RU" dirty="0" smtClean="0"/>
              <a:t>Книги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7924800" cy="4572000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«Теория заработной платы» (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Theory of Wages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),(1932);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«Стоимость и капитал» (1939);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«Обложение военного богатства», (1941);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«Критерии расходов местных органов власти», (1943);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«Бремя налогов, взимаемых в Великобритании местными органами власти» (1945);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«Вклад в теорию торгового цикла»(1950);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«Пересмотр теории спроса», (1956);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«Очерки о мировой экономике», (1959);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«Капитал и экономический рост», (1965);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Теория экономической истории(1969);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«Кризис в развитии кейнсианской экономической теории », (1975);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«Экономические перспективы. Новые очерки о деньгах и хозяйственном росте», (1977);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«Причинность в экономике », (1979);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«Критические очерки денежной теории»(1979);</a:t>
            </a:r>
            <a:endParaRPr lang="en-US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«Капитал и время: неоавстрийская теория(1987);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«Методы динамической экономики(1987);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Рыночная теория денег(1989).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24800" cy="1066800"/>
          </a:xfrm>
        </p:spPr>
        <p:txBody>
          <a:bodyPr/>
          <a:lstStyle/>
          <a:p>
            <a:r>
              <a:rPr lang="ru-RU" dirty="0" smtClean="0"/>
              <a:t>Статьи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7924800" cy="457200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«Унификация Макроэкономики», (1990);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«Предположение о постоянной отдаче от масштаба», (1989);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"Разговор с сэром Джоном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Хиксом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 книге « Стоимость и капитал»», (1988);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«Новые причинно-следственные связи» (1984);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«Равновесие и экономический цикл» (1980); 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«Комментарий о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Рикардинской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системе», (1979);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"Г-н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Рикардо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современники«, (1979);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«Масштаб и статус экономики благосостояния», (1975);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 поисках денежной стабильности», (1975);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«Главная движущая сила экономического роста», нобелевская премия по экономике 1972 (1973);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«Экономическая теория и оценка потребительских потребностей», (1961);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«Мистер </a:t>
            </a:r>
            <a:r>
              <a:rPr lang="ru-RU" sz="1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Кейнс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классики: предполагаемая интерпретация», (1937)</a:t>
            </a:r>
          </a:p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«Предложение по упрощению теории денег» ,(1935 г.).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«Теория заработной платы»,(1932)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500306"/>
            <a:ext cx="7924800" cy="457200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  Исследование функционирования рынка труда и механизма установления заработной платы в условиях несовершенной конкуренции: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1. главный фактор, нарушающий свободное взаимодействие рыночных сил на рынке труда, - </a:t>
            </a:r>
            <a:r>
              <a:rPr lang="ru-RU" sz="2000" dirty="0" smtClean="0">
                <a:solidFill>
                  <a:srgbClr val="080808"/>
                </a:solidFill>
              </a:rPr>
              <a:t>профсоюзы</a:t>
            </a:r>
            <a:r>
              <a:rPr lang="ru-RU" sz="2000" dirty="0" smtClean="0"/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2. ставки оплаты труда определяются пересечением «</a:t>
            </a:r>
            <a:r>
              <a:rPr lang="ru-RU" sz="2000" dirty="0" smtClean="0">
                <a:solidFill>
                  <a:srgbClr val="080808"/>
                </a:solidFill>
              </a:rPr>
              <a:t>кривой уступок</a:t>
            </a:r>
            <a:r>
              <a:rPr lang="ru-RU" sz="2000" dirty="0" smtClean="0"/>
              <a:t>» предпринимателей и «</a:t>
            </a:r>
            <a:r>
              <a:rPr lang="ru-RU" sz="2000" dirty="0" smtClean="0">
                <a:solidFill>
                  <a:srgbClr val="080808"/>
                </a:solidFill>
              </a:rPr>
              <a:t>кривой сопротивления</a:t>
            </a:r>
            <a:r>
              <a:rPr lang="ru-RU" sz="2000" dirty="0" smtClean="0"/>
              <a:t>» профсоюзов;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3. определение </a:t>
            </a:r>
            <a:r>
              <a:rPr lang="ru-RU" sz="2000" dirty="0" smtClean="0">
                <a:solidFill>
                  <a:srgbClr val="080808"/>
                </a:solidFill>
              </a:rPr>
              <a:t>«эластичности субституции»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000" dirty="0" smtClean="0"/>
              <a:t>4. определение </a:t>
            </a:r>
            <a:r>
              <a:rPr lang="ru-RU" sz="2000" dirty="0" smtClean="0">
                <a:solidFill>
                  <a:srgbClr val="080808"/>
                </a:solidFill>
              </a:rPr>
              <a:t>нейтральности технического прогресса</a:t>
            </a:r>
            <a:endParaRPr lang="ru-RU" sz="2000" dirty="0">
              <a:solidFill>
                <a:srgbClr val="080808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285860"/>
            <a:ext cx="6286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«Теория определения заработной платы в условиях свободного рынка - это просто частный случай общей теории стоимости»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длительной забастовки </a:t>
            </a:r>
            <a:r>
              <a:rPr lang="ru-RU" dirty="0" err="1" smtClean="0"/>
              <a:t>Хикса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4572032" cy="451962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увеличении длительности забастовки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и соответственно издержек от нее профсоюзы снижают свои первоначальные требования по заработной плате (кривая сопротивления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 u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Работодатели при увеличении длительности забастовки и повышении издержек от нее идут на уступки и готовы на повышение первоначально предлагаемой ими заработной платы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кривая уступок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 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6866" name="Picture 2" descr="http://bugabooks.com/pictures/books/yekonomika-truda.files/image19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4433" y="1285860"/>
            <a:ext cx="4449567" cy="35274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Эластичность субституции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Измеряет относительную легкость замены одного фактора производства другим, как капитала так и труда;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эластичность равна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нулю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никакая замена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невозможна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Если она равна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бесконечности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оба фактора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полностью взаимозаменяемы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взаимозаменяемость больше, когда малое падение зарплаты ведет к большему использованию рабочей силы по отношению к капиталу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заработной платы должно приводить в движение </a:t>
            </a:r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"индуцированные нововведения"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такие нововведения, которые обеспечивают более активное замещение труда капиталом.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-Conclusion6">
  <a:themeElements>
    <a:clrScheme name="pl-Conclusion6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pl-Conclusion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-Conclusion6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S001140804">
  <a:themeElements>
    <a:clrScheme name="TS001140804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TS001140804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S001140804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9083</TotalTime>
  <Words>1713</Words>
  <Application>Microsoft Office PowerPoint</Application>
  <PresentationFormat>Экран (4:3)</PresentationFormat>
  <Paragraphs>199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pl-Conclusion6</vt:lpstr>
      <vt:lpstr>TS001140804</vt:lpstr>
      <vt:lpstr> </vt:lpstr>
      <vt:lpstr>План презентации</vt:lpstr>
      <vt:lpstr> Общий вклад в экономическую науку</vt:lpstr>
      <vt:lpstr>Проблемы исследуемые автором</vt:lpstr>
      <vt:lpstr>Книги</vt:lpstr>
      <vt:lpstr>Статьи</vt:lpstr>
      <vt:lpstr>«Теория заработной платы»,(1932)</vt:lpstr>
      <vt:lpstr>Модель длительной забастовки Хикса</vt:lpstr>
      <vt:lpstr>Эластичность субституции</vt:lpstr>
      <vt:lpstr>Нейтральность технического прогресса по Хиксу</vt:lpstr>
      <vt:lpstr> </vt:lpstr>
      <vt:lpstr>«Стоимость и Капитал», (1939)</vt:lpstr>
      <vt:lpstr>Анализ неоклассической теории полезности</vt:lpstr>
      <vt:lpstr>Доктрина Парето-Хикса</vt:lpstr>
      <vt:lpstr>Вклад в общую теорию равновесия</vt:lpstr>
      <vt:lpstr>Вклад в общую теорию равновесия</vt:lpstr>
      <vt:lpstr>Схема Хикса- Хансена</vt:lpstr>
      <vt:lpstr>Вклад в теорию благосостояния</vt:lpstr>
      <vt:lpstr>Вклад в теорию благосостояния</vt:lpstr>
      <vt:lpstr>«Вклад в теорию торгового цикла», (1950)</vt:lpstr>
      <vt:lpstr>Теория экономической истории, (1969)</vt:lpstr>
      <vt:lpstr>«Очерки о мировой экономике», (1979) </vt:lpstr>
      <vt:lpstr>Хозяйственная устойчивость</vt:lpstr>
      <vt:lpstr>"Причинность в экономике“, (1979) </vt:lpstr>
      <vt:lpstr>Виды причинности</vt:lpstr>
      <vt:lpstr>Выводы</vt:lpstr>
      <vt:lpstr>Вопросы к аудитории</vt:lpstr>
      <vt:lpstr>Список источников</vt:lpstr>
      <vt:lpstr>Список источников</vt:lpstr>
      <vt:lpstr>Слайд 30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427</cp:revision>
  <dcterms:created xsi:type="dcterms:W3CDTF">2012-04-15T10:53:34Z</dcterms:created>
  <dcterms:modified xsi:type="dcterms:W3CDTF">2012-11-26T21:11:54Z</dcterms:modified>
</cp:coreProperties>
</file>